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2" r:id="rId3"/>
  </p:sldMasterIdLst>
  <p:notesMasterIdLst>
    <p:notesMasterId r:id="rId87"/>
  </p:notesMasterIdLst>
  <p:sldIdLst>
    <p:sldId id="541" r:id="rId4"/>
    <p:sldId id="256" r:id="rId5"/>
    <p:sldId id="554" r:id="rId6"/>
    <p:sldId id="553" r:id="rId7"/>
    <p:sldId id="555" r:id="rId8"/>
    <p:sldId id="556" r:id="rId9"/>
    <p:sldId id="533" r:id="rId10"/>
    <p:sldId id="263" r:id="rId11"/>
    <p:sldId id="344" r:id="rId12"/>
    <p:sldId id="360" r:id="rId13"/>
    <p:sldId id="347" r:id="rId14"/>
    <p:sldId id="348" r:id="rId15"/>
    <p:sldId id="362" r:id="rId16"/>
    <p:sldId id="268" r:id="rId17"/>
    <p:sldId id="363" r:id="rId18"/>
    <p:sldId id="364" r:id="rId19"/>
    <p:sldId id="278" r:id="rId20"/>
    <p:sldId id="366" r:id="rId21"/>
    <p:sldId id="367" r:id="rId22"/>
    <p:sldId id="439" r:id="rId23"/>
    <p:sldId id="440" r:id="rId24"/>
    <p:sldId id="441" r:id="rId25"/>
    <p:sldId id="532" r:id="rId26"/>
    <p:sldId id="535" r:id="rId27"/>
    <p:sldId id="536" r:id="rId28"/>
    <p:sldId id="572" r:id="rId29"/>
    <p:sldId id="582" r:id="rId30"/>
    <p:sldId id="539" r:id="rId31"/>
    <p:sldId id="583" r:id="rId32"/>
    <p:sldId id="573" r:id="rId33"/>
    <p:sldId id="574" r:id="rId34"/>
    <p:sldId id="575" r:id="rId35"/>
    <p:sldId id="576" r:id="rId36"/>
    <p:sldId id="577" r:id="rId37"/>
    <p:sldId id="584" r:id="rId38"/>
    <p:sldId id="578" r:id="rId39"/>
    <p:sldId id="538" r:id="rId40"/>
    <p:sldId id="580" r:id="rId41"/>
    <p:sldId id="589" r:id="rId42"/>
    <p:sldId id="579" r:id="rId43"/>
    <p:sldId id="570" r:id="rId44"/>
    <p:sldId id="485" r:id="rId45"/>
    <p:sldId id="365" r:id="rId46"/>
    <p:sldId id="486" r:id="rId47"/>
    <p:sldId id="398" r:id="rId48"/>
    <p:sldId id="499" r:id="rId49"/>
    <p:sldId id="501" r:id="rId50"/>
    <p:sldId id="504" r:id="rId51"/>
    <p:sldId id="505" r:id="rId52"/>
    <p:sldId id="515" r:id="rId53"/>
    <p:sldId id="443" r:id="rId54"/>
    <p:sldId id="395" r:id="rId55"/>
    <p:sldId id="591" r:id="rId56"/>
    <p:sldId id="592" r:id="rId57"/>
    <p:sldId id="593" r:id="rId58"/>
    <p:sldId id="370" r:id="rId59"/>
    <p:sldId id="594" r:id="rId60"/>
    <p:sldId id="595" r:id="rId61"/>
    <p:sldId id="596" r:id="rId62"/>
    <p:sldId id="597" r:id="rId63"/>
    <p:sldId id="598" r:id="rId64"/>
    <p:sldId id="563" r:id="rId65"/>
    <p:sldId id="396" r:id="rId66"/>
    <p:sldId id="599" r:id="rId67"/>
    <p:sldId id="545" r:id="rId68"/>
    <p:sldId id="546" r:id="rId69"/>
    <p:sldId id="544" r:id="rId70"/>
    <p:sldId id="559" r:id="rId71"/>
    <p:sldId id="560" r:id="rId72"/>
    <p:sldId id="557" r:id="rId73"/>
    <p:sldId id="558" r:id="rId74"/>
    <p:sldId id="516" r:id="rId75"/>
    <p:sldId id="379" r:id="rId76"/>
    <p:sldId id="374" r:id="rId77"/>
    <p:sldId id="400" r:id="rId78"/>
    <p:sldId id="267" r:id="rId79"/>
    <p:sldId id="311" r:id="rId80"/>
    <p:sldId id="550" r:id="rId81"/>
    <p:sldId id="313" r:id="rId82"/>
    <p:sldId id="585" r:id="rId83"/>
    <p:sldId id="587" r:id="rId84"/>
    <p:sldId id="600" r:id="rId85"/>
    <p:sldId id="601" r:id="rId8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66"/>
    <a:srgbClr val="FF3300"/>
    <a:srgbClr val="FFFF00"/>
    <a:srgbClr val="FF99FF"/>
    <a:srgbClr val="000099"/>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6" d="100"/>
          <a:sy n="66" d="100"/>
        </p:scale>
        <p:origin x="-1992" y="-2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9B487396-8BB3-3E4B-ABB3-F3ED8CAD9B66}" type="slidenum">
              <a:rPr lang="en-US"/>
              <a:pPr>
                <a:defRPr/>
              </a:pPr>
              <a:t>‹#›</a:t>
            </a:fld>
            <a:endParaRPr lang="en-US"/>
          </a:p>
        </p:txBody>
      </p:sp>
    </p:spTree>
    <p:extLst>
      <p:ext uri="{BB962C8B-B14F-4D97-AF65-F5344CB8AC3E}">
        <p14:creationId xmlns:p14="http://schemas.microsoft.com/office/powerpoint/2010/main" val="3235141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bible.gospelcom.net/bible?passage=EXOD+20:13&amp;language=english&amp;version=NKJV&amp;showfn=on&amp;showxref=o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 Id="rId3" Type="http://schemas.openxmlformats.org/officeDocument/2006/relationships/hyperlink" Target="http://bible.gospelcom.net/bible?passage=GEN+1:27&amp;language=english&amp;version=NKJV&amp;showfn=on&amp;showxref=o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 Id="rId3" Type="http://schemas.openxmlformats.org/officeDocument/2006/relationships/hyperlink" Target="http://www.agi-usa.org/pubs/archives/nr_011503.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47AC10-8042-BE45-88CC-AA1BD39030B4}" type="slidenum">
              <a:rPr lang="en-US"/>
              <a:pPr>
                <a:defRPr/>
              </a:pPr>
              <a:t>7</a:t>
            </a:fld>
            <a:endParaRPr lang="en-US"/>
          </a:p>
        </p:txBody>
      </p:sp>
      <p:sp>
        <p:nvSpPr>
          <p:cNvPr id="46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6947" name="Rectangle 3"/>
          <p:cNvSpPr>
            <a:spLocks noGrp="1" noChangeArrowheads="1"/>
          </p:cNvSpPr>
          <p:nvPr>
            <p:ph type="body" idx="1"/>
          </p:nvPr>
        </p:nvSpPr>
        <p:spPr/>
        <p:txBody>
          <a:bodyPr/>
          <a:lstStyle/>
          <a:p>
            <a:pPr eaLnBrk="1" hangingPunct="1">
              <a:defRPr/>
            </a:pPr>
            <a:r>
              <a:rPr lang="en-US" dirty="0" smtClean="0">
                <a:cs typeface="+mn-cs"/>
              </a:rPr>
              <a:t>human clones are never absolutely identical to the original; for example, so-called </a:t>
            </a:r>
            <a:r>
              <a:rPr lang="fr-FR" altLang="ja-JP" dirty="0" smtClean="0">
                <a:latin typeface="Arial"/>
                <a:cs typeface="+mn-cs"/>
              </a:rPr>
              <a:t>'</a:t>
            </a:r>
            <a:r>
              <a:rPr lang="en-US" dirty="0" smtClean="0">
                <a:cs typeface="+mn-cs"/>
              </a:rPr>
              <a:t>identical</a:t>
            </a:r>
            <a:r>
              <a:rPr lang="fr-FR" altLang="ja-JP" dirty="0" smtClean="0">
                <a:latin typeface="Arial"/>
                <a:cs typeface="+mn-cs"/>
              </a:rPr>
              <a:t>'</a:t>
            </a:r>
            <a:r>
              <a:rPr lang="en-US" dirty="0" smtClean="0">
                <a:cs typeface="+mn-cs"/>
              </a:rPr>
              <a:t> human twins, while clones, are still two different people who possess their own separate souls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B497A9-7DA7-D641-8042-11DD25635856}" type="slidenum">
              <a:rPr lang="en-US"/>
              <a:pPr>
                <a:defRPr/>
              </a:pPr>
              <a:t>24</a:t>
            </a:fld>
            <a:endParaRPr lang="en-US"/>
          </a:p>
        </p:txBody>
      </p:sp>
      <p:sp>
        <p:nvSpPr>
          <p:cNvPr id="494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4595" name="Rectangle 3"/>
          <p:cNvSpPr>
            <a:spLocks noGrp="1" noChangeArrowheads="1"/>
          </p:cNvSpPr>
          <p:nvPr>
            <p:ph type="body" idx="1"/>
          </p:nvPr>
        </p:nvSpPr>
        <p:spPr/>
        <p:txBody>
          <a:bodyPr/>
          <a:lstStyle/>
          <a:p>
            <a:pPr eaLnBrk="1" hangingPunct="1">
              <a:defRPr/>
            </a:pPr>
            <a:r>
              <a:rPr lang="en-US" b="1" smtClean="0">
                <a:cs typeface="+mn-cs"/>
              </a:rPr>
              <a:t>What Is a Stem Cell?</a:t>
            </a:r>
          </a:p>
          <a:p>
            <a:pPr eaLnBrk="1" hangingPunct="1">
              <a:defRPr/>
            </a:pPr>
            <a:r>
              <a:rPr lang="en-US" smtClean="0">
                <a:cs typeface="+mn-cs"/>
              </a:rPr>
              <a:t>A stem cell is a cell that has the ability to divide (self replicate) for indefinite periods—often throughout the life of the organism. Under the right conditions, or given the right signals, stem cells can give rise (differentiate) to the many different cell types that make up the organism. That is, stem cells have the potential to develop into mature cells that have characteristic shapes and specialized functions, such as heart cells, skin cells, or nerve cells.</a:t>
            </a:r>
          </a:p>
          <a:p>
            <a:pPr eaLnBrk="1" hangingPunct="1">
              <a:defRPr/>
            </a:pPr>
            <a:r>
              <a:rPr lang="en-US" smtClean="0">
                <a:cs typeface="+mn-cs"/>
              </a:rPr>
              <a:t>The embryonic stem cell is defined by its origin—that is from one of the earliest stages of the development of the embryo, called the </a:t>
            </a:r>
            <a:r>
              <a:rPr lang="en-US" b="1" u="sng" smtClean="0">
                <a:cs typeface="+mn-cs"/>
              </a:rPr>
              <a:t>blastocyst</a:t>
            </a:r>
            <a:r>
              <a:rPr lang="en-US" smtClean="0">
                <a:cs typeface="+mn-cs"/>
              </a:rPr>
              <a:t>. Specifically, </a:t>
            </a:r>
            <a:r>
              <a:rPr lang="en-US" b="1" u="sng" smtClean="0">
                <a:cs typeface="+mn-cs"/>
              </a:rPr>
              <a:t>embryonic stem cells</a:t>
            </a:r>
            <a:r>
              <a:rPr lang="en-US" smtClean="0">
                <a:cs typeface="+mn-cs"/>
              </a:rPr>
              <a:t> are derived from the </a:t>
            </a:r>
            <a:r>
              <a:rPr lang="en-US" b="1" u="sng" smtClean="0">
                <a:cs typeface="+mn-cs"/>
              </a:rPr>
              <a:t>inner cell mass</a:t>
            </a:r>
            <a:r>
              <a:rPr lang="en-US" smtClean="0">
                <a:cs typeface="+mn-cs"/>
              </a:rPr>
              <a:t> of the blastocyst at a stage before it would implant in the uterine wall. The embryonic stem cell can self-replicate and is pluripotent—it can give rise to cells derived from all three germ layers.</a:t>
            </a:r>
          </a:p>
          <a:p>
            <a:pPr eaLnBrk="1" hangingPunct="1">
              <a:defRPr/>
            </a:pPr>
            <a:r>
              <a:rPr lang="en-US" b="1" smtClean="0">
                <a:cs typeface="+mn-cs"/>
              </a:rPr>
              <a:t>Blastocyst</a:t>
            </a:r>
            <a:r>
              <a:rPr lang="en-US" smtClean="0">
                <a:cs typeface="+mn-cs"/>
              </a:rPr>
              <a:t>—A preimplantation embryo of 30–150 cells. The blastocyst consists of a sphere made up of an outer layer of cells (the trophectoderm), a fluid-filled cavity (the blastocoel), and a cluster of cells on the interior (the inner cell mass).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8BA968-53B0-7747-83F9-BC10136E8C5D}" type="slidenum">
              <a:rPr lang="en-US"/>
              <a:pPr>
                <a:defRPr/>
              </a:pPr>
              <a:t>25</a:t>
            </a:fld>
            <a:endParaRPr lang="en-US"/>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4355" name="Rectangle 3"/>
          <p:cNvSpPr>
            <a:spLocks noGrp="1" noChangeArrowheads="1"/>
          </p:cNvSpPr>
          <p:nvPr>
            <p:ph type="body" idx="1"/>
          </p:nvPr>
        </p:nvSpPr>
        <p:spPr/>
        <p:txBody>
          <a:bodyPr/>
          <a:lstStyle/>
          <a:p>
            <a:pPr eaLnBrk="1" hangingPunct="1">
              <a:lnSpc>
                <a:spcPct val="90000"/>
              </a:lnSpc>
              <a:defRPr/>
            </a:pPr>
            <a:r>
              <a:rPr lang="en-US" dirty="0" smtClean="0">
                <a:cs typeface="+mn-cs"/>
              </a:rPr>
              <a:t>Each individual begins as a single cell or </a:t>
            </a:r>
            <a:r>
              <a:rPr lang="en-US" i="1" dirty="0" smtClean="0">
                <a:cs typeface="+mn-cs"/>
              </a:rPr>
              <a:t>zygote</a:t>
            </a:r>
            <a:r>
              <a:rPr lang="en-US" dirty="0" smtClean="0">
                <a:cs typeface="+mn-cs"/>
              </a:rPr>
              <a:t> But as the embryo grows, different cells in different places have to specialize, so that only certain instructions are executed—the cells become </a:t>
            </a:r>
            <a:r>
              <a:rPr lang="en-US" i="1" dirty="0" smtClean="0">
                <a:cs typeface="+mn-cs"/>
              </a:rPr>
              <a:t>differentiated</a:t>
            </a:r>
            <a:r>
              <a:rPr lang="en-US" dirty="0" smtClean="0">
                <a:cs typeface="+mn-cs"/>
              </a:rPr>
              <a:t>. The instructions are there, but turned off somehow.</a:t>
            </a:r>
          </a:p>
          <a:p>
            <a:pPr eaLnBrk="1" hangingPunct="1">
              <a:lnSpc>
                <a:spcPct val="90000"/>
              </a:lnSpc>
              <a:defRPr/>
            </a:pPr>
            <a:r>
              <a:rPr lang="en-US" dirty="0" smtClean="0">
                <a:cs typeface="+mn-cs"/>
              </a:rPr>
              <a:t>The result of these elaborately designed switching sequences is that bone cells execute only instructions pertaining to bone—the instructions for blood, nerves, skin, etc. are still in the cells</a:t>
            </a:r>
            <a:r>
              <a:rPr lang="fr-FR" altLang="ja-JP" dirty="0" smtClean="0">
                <a:latin typeface="Arial"/>
                <a:cs typeface="+mn-cs"/>
              </a:rPr>
              <a:t>'</a:t>
            </a:r>
            <a:r>
              <a:rPr lang="en-US" dirty="0" smtClean="0">
                <a:cs typeface="+mn-cs"/>
              </a:rPr>
              <a:t> DNA, but turned off. </a:t>
            </a:r>
          </a:p>
          <a:p>
            <a:pPr eaLnBrk="1" hangingPunct="1">
              <a:lnSpc>
                <a:spcPct val="90000"/>
              </a:lnSpc>
              <a:defRPr/>
            </a:pPr>
            <a:r>
              <a:rPr lang="en-US" dirty="0" smtClean="0">
                <a:cs typeface="+mn-cs"/>
              </a:rPr>
              <a:t>However, EBCs are </a:t>
            </a:r>
            <a:r>
              <a:rPr lang="en-US" i="1" dirty="0" smtClean="0">
                <a:cs typeface="+mn-cs"/>
              </a:rPr>
              <a:t>undifferentiated</a:t>
            </a:r>
            <a:r>
              <a:rPr lang="en-US" dirty="0" smtClean="0">
                <a:cs typeface="+mn-cs"/>
              </a:rPr>
              <a:t> to some degree, because many of their instructions haven</a:t>
            </a:r>
            <a:r>
              <a:rPr lang="fr-FR" altLang="ja-JP" dirty="0" smtClean="0">
                <a:latin typeface="Arial"/>
                <a:cs typeface="+mn-cs"/>
              </a:rPr>
              <a:t>'</a:t>
            </a:r>
            <a:r>
              <a:rPr lang="en-US" dirty="0" smtClean="0">
                <a:cs typeface="+mn-cs"/>
              </a:rPr>
              <a:t>t been turned off, so they have the potential to grow into many types of tissue. Therefore many researchers have high hopes that they could be used to regrow damaged tissue. They hope that it could help Parkinson</a:t>
            </a:r>
            <a:r>
              <a:rPr lang="fr-FR" altLang="ja-JP" dirty="0" smtClean="0">
                <a:latin typeface="Arial"/>
                <a:cs typeface="+mn-cs"/>
              </a:rPr>
              <a:t>'</a:t>
            </a:r>
            <a:r>
              <a:rPr lang="en-US" dirty="0" smtClean="0">
                <a:cs typeface="+mn-cs"/>
              </a:rPr>
              <a:t>s disease, insulin-dependent diabetes, heart disease, Alzheimer</a:t>
            </a:r>
            <a:r>
              <a:rPr lang="fr-FR" altLang="ja-JP" dirty="0" smtClean="0">
                <a:latin typeface="Arial"/>
                <a:cs typeface="+mn-cs"/>
              </a:rPr>
              <a:t>'</a:t>
            </a:r>
            <a:r>
              <a:rPr lang="en-US" dirty="0" smtClean="0">
                <a:cs typeface="+mn-cs"/>
              </a:rPr>
              <a:t>s disease and repair nerves damaged by spinal injuries.</a:t>
            </a:r>
          </a:p>
          <a:p>
            <a:pPr eaLnBrk="1" hangingPunct="1">
              <a:lnSpc>
                <a:spcPct val="90000"/>
              </a:lnSpc>
              <a:defRPr/>
            </a:pPr>
            <a:r>
              <a:rPr lang="en-US" dirty="0" smtClean="0">
                <a:cs typeface="+mn-cs"/>
              </a:rPr>
              <a:t>What has been largely overlooked are the many successes of treatments with </a:t>
            </a:r>
            <a:r>
              <a:rPr lang="en-US" i="1" dirty="0" smtClean="0">
                <a:cs typeface="+mn-cs"/>
              </a:rPr>
              <a:t>adult</a:t>
            </a:r>
            <a:r>
              <a:rPr lang="en-US" dirty="0" smtClean="0">
                <a:cs typeface="+mn-cs"/>
              </a:rPr>
              <a:t> stem cells. In this context, this </a:t>
            </a:r>
            <a:r>
              <a:rPr lang="en-US" dirty="0" err="1" smtClean="0">
                <a:cs typeface="+mn-cs"/>
              </a:rPr>
              <a:t>doesn</a:t>
            </a:r>
            <a:r>
              <a:rPr lang="fr-FR" altLang="ja-JP" dirty="0" smtClean="0">
                <a:latin typeface="Arial"/>
                <a:cs typeface="+mn-cs"/>
              </a:rPr>
              <a:t>'</a:t>
            </a:r>
            <a:r>
              <a:rPr lang="en-US" dirty="0" smtClean="0">
                <a:cs typeface="+mn-cs"/>
              </a:rPr>
              <a:t>t mean the stem cells are necessarily from adult humans, but merely </a:t>
            </a:r>
            <a:r>
              <a:rPr lang="en-US" b="1" dirty="0" smtClean="0">
                <a:cs typeface="+mn-cs"/>
              </a:rPr>
              <a:t>not</a:t>
            </a:r>
            <a:r>
              <a:rPr lang="en-US" dirty="0" smtClean="0">
                <a:cs typeface="+mn-cs"/>
              </a:rPr>
              <a:t> derived from embryos.</a:t>
            </a:r>
          </a:p>
          <a:p>
            <a:pPr eaLnBrk="1" hangingPunct="1">
              <a:lnSpc>
                <a:spcPct val="90000"/>
              </a:lnSpc>
              <a:defRPr/>
            </a:pPr>
            <a:r>
              <a:rPr lang="en-US" b="1" dirty="0" smtClean="0">
                <a:cs typeface="+mn-cs"/>
              </a:rPr>
              <a:t>Stem cells</a:t>
            </a:r>
            <a:r>
              <a:rPr lang="en-US" dirty="0" smtClean="0">
                <a:cs typeface="+mn-cs"/>
              </a:rPr>
              <a:t> have the remarkable potential to develop into many different cell types in the body. Serving as a sort of repair system for the body, they can theoretically divide without limit to replenish other cells as long as the person or animal is still alive. When a stem cell divides, each new cell has the potential to either remain a stem cell or become another type of cell with a more specialized function, such as a muscle cell, a red blood cell, or a brain cell.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36119B-64D7-8B4A-8CDF-7E9CFFD63418}" type="slidenum">
              <a:rPr lang="en-US"/>
              <a:pPr>
                <a:defRPr/>
              </a:pPr>
              <a:t>26</a:t>
            </a:fld>
            <a:endParaRPr lang="en-US"/>
          </a:p>
        </p:txBody>
      </p:sp>
      <p:sp>
        <p:nvSpPr>
          <p:cNvPr id="48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6403" name="Rectangle 3"/>
          <p:cNvSpPr>
            <a:spLocks noGrp="1" noChangeArrowheads="1"/>
          </p:cNvSpPr>
          <p:nvPr>
            <p:ph type="body" idx="1"/>
          </p:nvPr>
        </p:nvSpPr>
        <p:spPr/>
        <p:txBody>
          <a:bodyPr/>
          <a:lstStyle/>
          <a:p>
            <a:pPr eaLnBrk="1" hangingPunct="1">
              <a:defRPr/>
            </a:pPr>
            <a:r>
              <a:rPr lang="en-US" dirty="0" smtClean="0">
                <a:cs typeface="+mn-cs"/>
              </a:rPr>
              <a:t>What has been largely overlooked are the many successes of treatments with </a:t>
            </a:r>
            <a:r>
              <a:rPr lang="en-US" i="1" dirty="0" smtClean="0">
                <a:cs typeface="+mn-cs"/>
              </a:rPr>
              <a:t>adult</a:t>
            </a:r>
            <a:r>
              <a:rPr lang="en-US" dirty="0" smtClean="0">
                <a:cs typeface="+mn-cs"/>
              </a:rPr>
              <a:t> stem cells. In this context, this </a:t>
            </a:r>
            <a:r>
              <a:rPr lang="en-US" dirty="0" err="1" smtClean="0">
                <a:cs typeface="+mn-cs"/>
              </a:rPr>
              <a:t>doesn</a:t>
            </a:r>
            <a:r>
              <a:rPr lang="fr-FR" altLang="ja-JP" dirty="0" smtClean="0">
                <a:latin typeface="Arial"/>
                <a:cs typeface="+mn-cs"/>
              </a:rPr>
              <a:t>'</a:t>
            </a:r>
            <a:r>
              <a:rPr lang="en-US" dirty="0" smtClean="0">
                <a:cs typeface="+mn-cs"/>
              </a:rPr>
              <a:t>t mean the stem cells are necessarily from adult humans, but merely </a:t>
            </a:r>
            <a:r>
              <a:rPr lang="en-US" b="1" dirty="0" smtClean="0">
                <a:cs typeface="+mn-cs"/>
              </a:rPr>
              <a:t>not</a:t>
            </a:r>
            <a:r>
              <a:rPr lang="en-US" dirty="0" smtClean="0">
                <a:cs typeface="+mn-cs"/>
              </a:rPr>
              <a:t> derived from embryos.</a:t>
            </a:r>
          </a:p>
          <a:p>
            <a:pPr eaLnBrk="1" hangingPunct="1">
              <a:defRPr/>
            </a:pPr>
            <a:r>
              <a:rPr lang="en-US" dirty="0" smtClean="0">
                <a:cs typeface="+mn-cs"/>
              </a:rPr>
              <a:t>One obvious benefit is that there will be no problem with tissue rejection by patients to stem cells from their own tissues!   This willful ignorance of the proven merits of adult stem cells suggests another agenda and  is hindering potentially life-enhancing research.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C890D2-27C0-ED41-97F4-2B8C38F6C0DE}" type="slidenum">
              <a:rPr lang="en-US"/>
              <a:pPr>
                <a:defRPr/>
              </a:pPr>
              <a:t>27</a:t>
            </a:fld>
            <a:endParaRPr lang="en-US"/>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pPr eaLnBrk="1" hangingPunct="1">
              <a:defRPr/>
            </a:pPr>
            <a:r>
              <a:rPr lang="en-US" dirty="0" smtClean="0">
                <a:cs typeface="+mn-cs"/>
              </a:rPr>
              <a:t>Governments around the world are wrestling with the controversial issue of embryonic stem cell research. The Australian Government</a:t>
            </a:r>
            <a:r>
              <a:rPr lang="fr-FR" altLang="ja-JP" dirty="0" smtClean="0">
                <a:latin typeface="Arial"/>
                <a:cs typeface="+mn-cs"/>
              </a:rPr>
              <a:t>'</a:t>
            </a:r>
            <a:r>
              <a:rPr lang="en-US" dirty="0" smtClean="0">
                <a:cs typeface="+mn-cs"/>
              </a:rPr>
              <a:t>s controversial support for such research is based on the (</a:t>
            </a:r>
            <a:r>
              <a:rPr lang="en-US" dirty="0" err="1" smtClean="0">
                <a:cs typeface="+mn-cs"/>
              </a:rPr>
              <a:t>mis</a:t>
            </a:r>
            <a:r>
              <a:rPr lang="en-US" dirty="0" smtClean="0">
                <a:cs typeface="+mn-cs"/>
              </a:rPr>
              <a:t>)understanding that a 5-day-old embryo is a </a:t>
            </a:r>
            <a:r>
              <a:rPr lang="fr-FR" altLang="ja-JP" dirty="0" smtClean="0">
                <a:latin typeface="Arial"/>
                <a:cs typeface="+mn-cs"/>
              </a:rPr>
              <a:t>'</a:t>
            </a:r>
            <a:r>
              <a:rPr lang="en-US" dirty="0" smtClean="0">
                <a:cs typeface="+mn-cs"/>
              </a:rPr>
              <a:t>ball of cells … not a human being</a:t>
            </a:r>
            <a:r>
              <a:rPr lang="fr-FR" altLang="ja-JP" dirty="0" smtClean="0">
                <a:latin typeface="Arial"/>
                <a:cs typeface="+mn-cs"/>
              </a:rPr>
              <a:t>'</a:t>
            </a:r>
            <a:r>
              <a:rPr lang="en-US" dirty="0" smtClean="0">
                <a:cs typeface="+mn-cs"/>
              </a:rPr>
              <a:t>.1 This is a widely held view in the scientific world and would appear to give rational, if not moral, support for the government</a:t>
            </a:r>
            <a:r>
              <a:rPr lang="fr-FR" altLang="ja-JP" dirty="0" smtClean="0">
                <a:latin typeface="Arial"/>
                <a:cs typeface="+mn-cs"/>
              </a:rPr>
              <a:t>'</a:t>
            </a:r>
            <a:r>
              <a:rPr lang="en-US" dirty="0" smtClean="0">
                <a:cs typeface="+mn-cs"/>
              </a:rPr>
              <a:t>s policy. But not any more.</a:t>
            </a:r>
          </a:p>
          <a:p>
            <a:pPr eaLnBrk="1" hangingPunct="1">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37339B-90A0-494D-B793-EB5FAE47C687}" type="slidenum">
              <a:rPr lang="en-US"/>
              <a:pPr>
                <a:defRPr/>
              </a:pPr>
              <a:t>34</a:t>
            </a:fld>
            <a:endParaRPr lang="en-US"/>
          </a:p>
        </p:txBody>
      </p:sp>
      <p:sp>
        <p:nvSpPr>
          <p:cNvPr id="49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3571" name="Rectangle 3"/>
          <p:cNvSpPr>
            <a:spLocks noGrp="1" noChangeArrowheads="1"/>
          </p:cNvSpPr>
          <p:nvPr>
            <p:ph type="body" idx="1"/>
          </p:nvPr>
        </p:nvSpPr>
        <p:spPr/>
        <p:txBody>
          <a:bodyPr/>
          <a:lstStyle/>
          <a:p>
            <a:pPr eaLnBrk="1" hangingPunct="1">
              <a:defRPr/>
            </a:pPr>
            <a:r>
              <a:rPr lang="en-US" smtClean="0">
                <a:cs typeface="+mn-cs"/>
              </a:rPr>
              <a:t>Interview With Genetics Prof. David Prentice on Stem Cell Research, </a:t>
            </a:r>
            <a:r>
              <a:rPr lang="en-US" i="1" smtClean="0">
                <a:cs typeface="+mn-cs"/>
              </a:rPr>
              <a:t>National Review</a:t>
            </a:r>
            <a:r>
              <a:rPr lang="en-US" smtClean="0">
                <a:cs typeface="+mn-cs"/>
              </a:rPr>
              <a:t>, 8 June 2001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C18915-A19D-3148-8B69-24E8FEDA64B5}" type="slidenum">
              <a:rPr lang="en-US"/>
              <a:pPr>
                <a:defRPr/>
              </a:pPr>
              <a:t>40</a:t>
            </a:fld>
            <a:endParaRPr lang="en-US"/>
          </a:p>
        </p:txBody>
      </p:sp>
      <p:sp>
        <p:nvSpPr>
          <p:cNvPr id="49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6643" name="Rectangle 3"/>
          <p:cNvSpPr>
            <a:spLocks noGrp="1" noChangeArrowheads="1"/>
          </p:cNvSpPr>
          <p:nvPr>
            <p:ph type="body" idx="1"/>
          </p:nvPr>
        </p:nvSpPr>
        <p:spPr/>
        <p:txBody>
          <a:bodyPr/>
          <a:lstStyle/>
          <a:p>
            <a:pPr eaLnBrk="1" hangingPunct="1">
              <a:defRPr/>
            </a:pPr>
            <a:r>
              <a:rPr lang="en-US" dirty="0" smtClean="0">
                <a:cs typeface="+mn-cs"/>
              </a:rPr>
              <a:t>As a consequence, many people in this country continue to believe that embryonic stem cells offer the greatest promise for developing new medical treatments using the body</a:t>
            </a:r>
            <a:r>
              <a:rPr lang="fr-FR" dirty="0" smtClean="0">
                <a:cs typeface="+mn-cs"/>
              </a:rPr>
              <a:t>'</a:t>
            </a:r>
            <a:r>
              <a:rPr lang="en-US" dirty="0" smtClean="0">
                <a:cs typeface="+mn-cs"/>
              </a:rPr>
              <a:t>s cells — known as regenerative medicine — while in actuality, adult and alternative sources of stem cells have demonstrated much brighter prospects. This misperception has societal consequences, distorting the political debate over human cloning and embryonic-stem-cell research (ESCR) and perhaps even affecting levels of public and private research funding of embryonic and adult stem-cell therapies.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BB1E2B-6EB0-7A4C-825C-4632F4230EC1}" type="slidenum">
              <a:rPr lang="en-US"/>
              <a:pPr>
                <a:defRPr/>
              </a:pPr>
              <a:t>44</a:t>
            </a:fld>
            <a:endParaRPr lang="en-US"/>
          </a:p>
        </p:txBody>
      </p:sp>
      <p:sp>
        <p:nvSpPr>
          <p:cNvPr id="46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8995" name="Rectangle 3"/>
          <p:cNvSpPr>
            <a:spLocks noGrp="1" noChangeArrowheads="1"/>
          </p:cNvSpPr>
          <p:nvPr>
            <p:ph type="body" idx="1"/>
          </p:nvPr>
        </p:nvSpPr>
        <p:spPr/>
        <p:txBody>
          <a:bodyPr/>
          <a:lstStyle/>
          <a:p>
            <a:pPr eaLnBrk="1" hangingPunct="1">
              <a:defRPr/>
            </a:pPr>
            <a:r>
              <a:rPr lang="en-US" smtClean="0">
                <a:cs typeface="+mn-cs"/>
              </a:rPr>
              <a:t>Each fertilized human egg, including any that results from cloning, is a new human individual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D97AD4-E4D1-D641-A099-E8C7BA7934E4}" type="slidenum">
              <a:rPr lang="en-US"/>
              <a:pPr>
                <a:defRPr/>
              </a:pPr>
              <a:t>45</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spcBef>
                <a:spcPct val="50000"/>
              </a:spcBef>
              <a:defRPr/>
            </a:pPr>
            <a:r>
              <a:rPr lang="en-US" b="1" dirty="0" smtClean="0">
                <a:cs typeface="+mn-cs"/>
              </a:rPr>
              <a:t>Telomerase</a:t>
            </a:r>
            <a:r>
              <a:rPr lang="en-US" dirty="0" smtClean="0">
                <a:cs typeface="+mn-cs"/>
              </a:rPr>
              <a:t> is an biochemical enzyme that adds telomere repeat sequences (AAUCCC in mammals) to the 5</a:t>
            </a:r>
            <a:r>
              <a:rPr lang="fr-FR" dirty="0" smtClean="0">
                <a:cs typeface="+mn-cs"/>
              </a:rPr>
              <a:t>'</a:t>
            </a:r>
            <a:r>
              <a:rPr lang="en-US" dirty="0" smtClean="0">
                <a:cs typeface="+mn-cs"/>
              </a:rPr>
              <a:t> ("five prime") end of DNA strands. By lengthening the strand before replication, cells with active telomerase catalytic activity are able to compensate for telomere shortening during DNA replication. </a:t>
            </a:r>
          </a:p>
          <a:p>
            <a:pPr eaLnBrk="1" hangingPunct="1">
              <a:spcBef>
                <a:spcPct val="50000"/>
              </a:spcBef>
              <a:defRPr/>
            </a:pPr>
            <a:r>
              <a:rPr lang="en-US" dirty="0" err="1" smtClean="0">
                <a:cs typeface="+mn-cs"/>
              </a:rPr>
              <a:t>Telomerases</a:t>
            </a:r>
            <a:r>
              <a:rPr lang="en-US" dirty="0" smtClean="0">
                <a:cs typeface="+mn-cs"/>
              </a:rPr>
              <a:t> are very interesting DNA polymerases in that they carry an RNA template for the telomere sequence within them.</a:t>
            </a:r>
          </a:p>
          <a:p>
            <a:pPr eaLnBrk="1" hangingPunct="1">
              <a:defRPr/>
            </a:pPr>
            <a:r>
              <a:rPr lang="en-US" dirty="0" smtClean="0">
                <a:cs typeface="+mn-cs"/>
              </a:rPr>
              <a:t>it</a:t>
            </a:r>
            <a:r>
              <a:rPr lang="fr-FR" dirty="0" smtClean="0">
                <a:cs typeface="+mn-cs"/>
              </a:rPr>
              <a:t>'</a:t>
            </a:r>
            <a:r>
              <a:rPr lang="en-US" dirty="0" smtClean="0">
                <a:cs typeface="+mn-cs"/>
              </a:rPr>
              <a:t>s been proven that telomerase inhibitors, molecules that stop this enzyme can be very powerful tumor suppressers. They actually cause the cancer cells to commit suicide</a:t>
            </a:r>
          </a:p>
          <a:p>
            <a:pPr eaLnBrk="1" hangingPunct="1">
              <a:defRPr/>
            </a:pPr>
            <a:endParaRPr lang="en-US" dirty="0" smtClean="0">
              <a:cs typeface="+mn-cs"/>
            </a:endParaRPr>
          </a:p>
          <a:p>
            <a:pPr eaLnBrk="1" hangingPunct="1">
              <a:defRPr/>
            </a:pPr>
            <a:r>
              <a:rPr lang="en-US" dirty="0" smtClean="0">
                <a:cs typeface="+mn-cs"/>
              </a:rPr>
              <a:t>Telomeres are the physical ends of chromosomes. They are specialized complexes that have important functions, primarily in the protection, replication, and stabilization of the chromosome ends.</a:t>
            </a:r>
          </a:p>
          <a:p>
            <a:pPr eaLnBrk="1" hangingPunct="1">
              <a:spcBef>
                <a:spcPct val="50000"/>
              </a:spcBef>
              <a:defRPr/>
            </a:pPr>
            <a:r>
              <a:rPr lang="en-US" dirty="0" smtClean="0">
                <a:cs typeface="+mn-cs"/>
              </a:rPr>
              <a:t>Telomeres are crucial to the life of the cell. They keep the ends of the various chromosomes in the cell from accidentally becoming attached to each other </a:t>
            </a:r>
          </a:p>
          <a:p>
            <a:pPr eaLnBrk="1" hangingPunct="1">
              <a:defRPr/>
            </a:pPr>
            <a:r>
              <a:rPr lang="en-US" dirty="0" smtClean="0">
                <a:cs typeface="+mn-cs"/>
              </a:rPr>
              <a:t>Telomeres are specialized DNA-protein complex at ends of linear chromosomes. They are essential for proper </a:t>
            </a:r>
            <a:r>
              <a:rPr lang="en-US" dirty="0" err="1" smtClean="0">
                <a:cs typeface="+mn-cs"/>
              </a:rPr>
              <a:t>maintenace</a:t>
            </a:r>
            <a:r>
              <a:rPr lang="en-US" dirty="0" smtClean="0">
                <a:cs typeface="+mn-cs"/>
              </a:rPr>
              <a:t> of chromosomes, and play a major role in aging and cancer. </a:t>
            </a:r>
            <a:r>
              <a:rPr lang="en-US" dirty="0" err="1" smtClean="0">
                <a:cs typeface="+mn-cs"/>
              </a:rPr>
              <a:t>Telomerases</a:t>
            </a:r>
            <a:r>
              <a:rPr lang="en-US" dirty="0" smtClean="0">
                <a:cs typeface="+mn-cs"/>
              </a:rPr>
              <a:t> are specialized reverse </a:t>
            </a:r>
            <a:r>
              <a:rPr lang="en-US" dirty="0" err="1" smtClean="0">
                <a:cs typeface="+mn-cs"/>
              </a:rPr>
              <a:t>transcriptases</a:t>
            </a:r>
            <a:r>
              <a:rPr lang="en-US" dirty="0" smtClean="0">
                <a:cs typeface="+mn-cs"/>
              </a:rPr>
              <a:t> that are involved in synthesis of telomeres in most organisms. They are very interesting DNA polymerases in that they carry RNA template within them. </a:t>
            </a:r>
          </a:p>
          <a:p>
            <a:pPr eaLnBrk="1" hangingPunct="1">
              <a:defRPr/>
            </a:pPr>
            <a:r>
              <a:rPr lang="en-US" dirty="0" smtClean="0">
                <a:cs typeface="+mn-cs"/>
              </a:rPr>
              <a:t>The excitement over telomerase continues to mount as evidence accumulates that makes the connection between telomere length and cell lifespan likely to be more than a coincidence. The most recent findings show that the age span of cultured cells, normally limited to around 50 to 90 cell doublings--the so-called </a:t>
            </a:r>
            <a:r>
              <a:rPr lang="en-US" dirty="0" err="1" smtClean="0">
                <a:cs typeface="+mn-cs"/>
              </a:rPr>
              <a:t>Hayflick</a:t>
            </a:r>
            <a:r>
              <a:rPr lang="en-US" dirty="0" smtClean="0">
                <a:cs typeface="+mn-cs"/>
              </a:rPr>
              <a:t> limit, named for the scientist who first observed that the lifespan of cultured cells was finite--can be more than doubled by transfecting them with telomerase genes </a:t>
            </a:r>
          </a:p>
          <a:p>
            <a:pPr eaLnBrk="1" hangingPunct="1">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5E4FB6-9390-1A48-B30B-A32EE87887C8}" type="slidenum">
              <a:rPr lang="en-US"/>
              <a:pPr>
                <a:defRPr/>
              </a:pPr>
              <a:t>46</a:t>
            </a:fld>
            <a:endParaRPr lang="en-US"/>
          </a:p>
        </p:txBody>
      </p:sp>
      <p:sp>
        <p:nvSpPr>
          <p:cNvPr id="37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pPr eaLnBrk="1" hangingPunct="1">
              <a:defRPr/>
            </a:pPr>
            <a:r>
              <a:rPr lang="en-US" smtClean="0">
                <a:cs typeface="+mn-cs"/>
              </a:rPr>
              <a:t>Telomerase is an enzyme that adds TTAGGG nucleotide repeats onto the ends of vertebrate chromosomal DNA (telomeres) to compensate for losses that occur with each round of DNA replication</a:t>
            </a:r>
          </a:p>
          <a:p>
            <a:pPr eaLnBrk="1" hangingPunct="1">
              <a:defRPr/>
            </a:pPr>
            <a:r>
              <a:rPr lang="en-US" smtClean="0">
                <a:cs typeface="+mn-cs"/>
              </a:rPr>
              <a:t>Healthy cells package telomerase into a sphere within the nucleus. Only when a cell divides, and chromosome ends need patching up, is it released. In cancer cells, however, the team found that telomerase slops around freely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5D33C4-0768-724E-BA99-6DFB2B01C4E2}" type="slidenum">
              <a:rPr lang="en-US"/>
              <a:pPr>
                <a:defRPr/>
              </a:pPr>
              <a:t>47</a:t>
            </a:fld>
            <a:endParaRPr lang="en-US"/>
          </a:p>
        </p:txBody>
      </p:sp>
      <p:sp>
        <p:nvSpPr>
          <p:cNvPr id="38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r>
              <a:rPr lang="en-US" smtClean="0">
                <a:cs typeface="+mn-cs"/>
              </a:rPr>
              <a:t>It is highly active in early fetal development, when cells are rapidly dividing. But from birth through adulthood,  telomerase is made at low levels in normal cells and stored in a tiny structure called the nucleolus inside the nucleus. Just before a normal cell divides, telomerase moves to the nucleus where it restore telomeres to shrinking chromosomes.</a:t>
            </a:r>
          </a:p>
          <a:p>
            <a:pPr eaLnBrk="1" hangingPunct="1">
              <a:defRPr/>
            </a:pPr>
            <a:r>
              <a:rPr lang="en-US" smtClean="0">
                <a:cs typeface="+mn-cs"/>
              </a:rPr>
              <a:t>In cancer cells, and normal cells that divide rapidly such as stem cells in the bone marrow and skin , telomerase goes back to its furious, fetal pace.</a:t>
            </a:r>
          </a:p>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E3A36F-B3D0-3740-85D1-A60A39BB8173}" type="slidenum">
              <a:rPr lang="en-US"/>
              <a:pPr>
                <a:defRPr/>
              </a:pPr>
              <a:t>9</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r>
              <a:rPr lang="en-US" smtClean="0">
                <a:cs typeface="+mn-cs"/>
              </a:rPr>
              <a:t>In cloning we are interested in the Nucleus (DNA)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F3EC3D-37E0-0A4D-AC53-2D2688CEDEB7}" type="slidenum">
              <a:rPr lang="en-US"/>
              <a:pPr>
                <a:defRPr/>
              </a:pPr>
              <a:t>48</a:t>
            </a:fld>
            <a:endParaRPr lang="en-US"/>
          </a:p>
        </p:txBody>
      </p:sp>
      <p:sp>
        <p:nvSpPr>
          <p:cNvPr id="38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pPr eaLnBrk="1" hangingPunct="1">
              <a:spcBef>
                <a:spcPct val="50000"/>
              </a:spcBef>
              <a:defRPr/>
            </a:pPr>
            <a:r>
              <a:rPr lang="en-US" smtClean="0">
                <a:cs typeface="+mn-cs"/>
              </a:rPr>
              <a:t>Some cells utilize recombination, a form of DNA reproduction, rather than telomerase to maintain adequate telomere length and permit ongoing cell reproduction. Interestingly, those cells also retain the ability to use telomerase to maintain their telomeres, and if telomerase is present, the recombinant pathway is turned off.</a:t>
            </a:r>
          </a:p>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BB28D0-11EA-A848-8866-ACBEA7B80B3E}" type="slidenum">
              <a:rPr lang="en-US"/>
              <a:pPr>
                <a:defRPr/>
              </a:pPr>
              <a:t>50</a:t>
            </a:fld>
            <a:endParaRPr lang="en-US"/>
          </a:p>
        </p:txBody>
      </p:sp>
      <p:sp>
        <p:nvSpPr>
          <p:cNvPr id="47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0019" name="Rectangle 3"/>
          <p:cNvSpPr>
            <a:spLocks noGrp="1" noChangeArrowheads="1"/>
          </p:cNvSpPr>
          <p:nvPr>
            <p:ph type="body" idx="1"/>
          </p:nvPr>
        </p:nvSpPr>
        <p:spPr/>
        <p:txBody>
          <a:bodyPr/>
          <a:lstStyle/>
          <a:p>
            <a:pPr eaLnBrk="1" hangingPunct="1">
              <a:defRPr/>
            </a:pPr>
            <a:r>
              <a:rPr lang="en-US" dirty="0" smtClean="0">
                <a:cs typeface="+mn-cs"/>
              </a:rPr>
              <a:t>Human cloning is closely tied to the issue of abortion and the real beginning of human life; for one, if defects are noticed in developing clones, abortion would be the preferred solution.  Furthermore, no serious biologist who is familiar at all with the human body would argue against the clear fact that all the DNA coding needed to build each individual</a:t>
            </a:r>
            <a:r>
              <a:rPr lang="fr-FR" altLang="ja-JP" dirty="0" smtClean="0">
                <a:latin typeface="Arial"/>
                <a:cs typeface="+mn-cs"/>
              </a:rPr>
              <a:t>'</a:t>
            </a:r>
            <a:r>
              <a:rPr lang="en-US" dirty="0" smtClean="0">
                <a:cs typeface="+mn-cs"/>
              </a:rPr>
              <a:t>s physical features is there right at the egg</a:t>
            </a:r>
            <a:r>
              <a:rPr lang="fr-FR" altLang="ja-JP" dirty="0" smtClean="0">
                <a:latin typeface="Arial"/>
                <a:cs typeface="+mn-cs"/>
              </a:rPr>
              <a:t>'</a:t>
            </a:r>
            <a:r>
              <a:rPr lang="en-US" dirty="0" smtClean="0">
                <a:cs typeface="+mn-cs"/>
              </a:rPr>
              <a:t>s fertilization.  No new genetic information is ever added to a developing embryo.  An embryo is human from the beginning.  And according to the Bible (</a:t>
            </a:r>
            <a:r>
              <a:rPr lang="en-US" dirty="0" smtClean="0">
                <a:cs typeface="+mn-cs"/>
                <a:hlinkClick r:id="rId3"/>
              </a:rPr>
              <a:t>Exodus 20:13</a:t>
            </a:r>
            <a:r>
              <a:rPr lang="en-US" dirty="0" smtClean="0">
                <a:cs typeface="+mn-cs"/>
              </a:rPr>
              <a:t>) and virtually all ethical standards, it is wrong to intentionally kill such innocent human life.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0C74B5-D7A3-5F41-9600-EA37468508DF}" type="slidenum">
              <a:rPr lang="en-US"/>
              <a:pPr>
                <a:defRPr/>
              </a:pPr>
              <a:t>56</a:t>
            </a:fld>
            <a:endParaRPr lang="en-US"/>
          </a:p>
        </p:txBody>
      </p:sp>
      <p:sp>
        <p:nvSpPr>
          <p:cNvPr id="481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283" name="Rectangle 3"/>
          <p:cNvSpPr>
            <a:spLocks noGrp="1" noChangeArrowheads="1"/>
          </p:cNvSpPr>
          <p:nvPr>
            <p:ph type="body" idx="1"/>
          </p:nvPr>
        </p:nvSpPr>
        <p:spPr/>
        <p:txBody>
          <a:bodyPr/>
          <a:lstStyle/>
          <a:p>
            <a:pPr eaLnBrk="1" hangingPunct="1">
              <a:defRPr/>
            </a:pPr>
            <a:r>
              <a:rPr lang="en-US" dirty="0" smtClean="0">
                <a:cs typeface="+mn-cs"/>
              </a:rPr>
              <a:t>Helen is </a:t>
            </a:r>
            <a:r>
              <a:rPr lang="en-US" dirty="0" err="1" smtClean="0">
                <a:cs typeface="+mn-cs"/>
              </a:rPr>
              <a:t>news@nature.com</a:t>
            </a:r>
            <a:r>
              <a:rPr lang="fr-FR" dirty="0" smtClean="0">
                <a:cs typeface="+mn-cs"/>
              </a:rPr>
              <a:t>'</a:t>
            </a:r>
            <a:r>
              <a:rPr lang="en-US" dirty="0" smtClean="0">
                <a:cs typeface="+mn-cs"/>
              </a:rPr>
              <a:t>s US correspondent. She joined </a:t>
            </a:r>
            <a:r>
              <a:rPr lang="en-US" i="1" dirty="0" smtClean="0">
                <a:cs typeface="+mn-cs"/>
              </a:rPr>
              <a:t>Nature</a:t>
            </a:r>
            <a:r>
              <a:rPr lang="en-US" dirty="0" smtClean="0">
                <a:cs typeface="+mn-cs"/>
              </a:rPr>
              <a:t> in 2001 and also writes news and features for the magazine. Helen won the Medical Journalists</a:t>
            </a:r>
            <a:r>
              <a:rPr lang="fr-FR" dirty="0" smtClean="0">
                <a:cs typeface="+mn-cs"/>
              </a:rPr>
              <a:t>'</a:t>
            </a:r>
            <a:r>
              <a:rPr lang="en-US" dirty="0" smtClean="0">
                <a:cs typeface="+mn-cs"/>
              </a:rPr>
              <a:t> Association Online Journalist of the Year Award 2002, and received a Special Commendation in the 2003 awards. She won the Periodical Publishers Association New Online Journalist of the Year Award 2001. Helen has a PhD in genetics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664F23-7017-3C46-B0DA-4D1F32E99E4C}" type="slidenum">
              <a:rPr lang="en-US"/>
              <a:pPr>
                <a:defRPr/>
              </a:pPr>
              <a:t>58</a:t>
            </a:fld>
            <a:endParaRPr lang="en-US"/>
          </a:p>
        </p:txBody>
      </p:sp>
      <p:sp>
        <p:nvSpPr>
          <p:cNvPr id="52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4291" name="Rectangle 3"/>
          <p:cNvSpPr>
            <a:spLocks noGrp="1" noChangeArrowheads="1"/>
          </p:cNvSpPr>
          <p:nvPr>
            <p:ph type="body" idx="1"/>
          </p:nvPr>
        </p:nvSpPr>
        <p:spPr/>
        <p:txBody>
          <a:bodyPr/>
          <a:lstStyle/>
          <a:p>
            <a:pPr eaLnBrk="1" hangingPunct="1">
              <a:defRPr/>
            </a:pPr>
            <a:r>
              <a:rPr lang="en-US" smtClean="0">
                <a:cs typeface="+mn-cs"/>
              </a:rPr>
              <a:t>It is an indisputable scientific fact that each and every abortion stops a beating heart and stops already measurable brain waves.</a:t>
            </a:r>
          </a:p>
          <a:p>
            <a:pPr eaLnBrk="1" hangingPunct="1">
              <a:defRPr/>
            </a:pPr>
            <a:r>
              <a:rPr lang="en-US" smtClean="0">
                <a:cs typeface="+mn-cs"/>
              </a:rPr>
              <a:t>What do we call it when a person no longer has a heartbeat or brain waves? Death.</a:t>
            </a:r>
          </a:p>
          <a:p>
            <a:pPr eaLnBrk="1" hangingPunct="1">
              <a:defRPr/>
            </a:pPr>
            <a:r>
              <a:rPr lang="en-US" smtClean="0">
                <a:cs typeface="+mn-cs"/>
              </a:rPr>
              <a:t>What should we call it when there is a heartbeat and there are brain waves? Life.</a:t>
            </a:r>
          </a:p>
          <a:p>
            <a:pPr eaLnBrk="1" hangingPunct="1">
              <a:defRPr/>
            </a:pPr>
            <a:r>
              <a:rPr lang="en-US" smtClean="0">
                <a:cs typeface="+mn-cs"/>
              </a:rPr>
              <a:t>Every abortion ends a human life.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CF85D-D975-C649-A945-44E78DE32619}" type="slidenum">
              <a:rPr lang="en-US"/>
              <a:pPr>
                <a:defRPr/>
              </a:pPr>
              <a:t>62</a:t>
            </a:fld>
            <a:endParaRPr lang="en-US"/>
          </a:p>
        </p:txBody>
      </p:sp>
      <p:sp>
        <p:nvSpPr>
          <p:cNvPr id="47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2067" name="Rectangle 3"/>
          <p:cNvSpPr>
            <a:spLocks noGrp="1" noChangeArrowheads="1"/>
          </p:cNvSpPr>
          <p:nvPr>
            <p:ph type="body" idx="1"/>
          </p:nvPr>
        </p:nvSpPr>
        <p:spPr/>
        <p:txBody>
          <a:bodyPr/>
          <a:lstStyle/>
          <a:p>
            <a:pPr eaLnBrk="1" hangingPunct="1">
              <a:defRPr/>
            </a:pPr>
            <a:r>
              <a:rPr lang="en-US" smtClean="0">
                <a:cs typeface="+mn-cs"/>
              </a:rPr>
              <a:t>Exodus 20:13 – Thou shalt not kill</a:t>
            </a:r>
          </a:p>
          <a:p>
            <a:pPr eaLnBrk="1" hangingPunct="1">
              <a:defRPr/>
            </a:pPr>
            <a:r>
              <a:rPr lang="en-US" smtClean="0">
                <a:cs typeface="+mn-cs"/>
              </a:rPr>
              <a:t>Cloning is in opposition to the Biblical institution of the family.  Because a manufactured human clone could never have two parents, the process of cloning would go against the doctrine of the family (i.e. a father and mother) as ordained by God in the Book of Genesis.</a:t>
            </a:r>
          </a:p>
          <a:p>
            <a:pPr eaLnBrk="1" hangingPunct="1">
              <a:defRPr/>
            </a:pPr>
            <a:r>
              <a:rPr lang="en-US" smtClean="0">
                <a:cs typeface="+mn-cs"/>
              </a:rPr>
              <a:t>people who view the Creation account as a myth will disregard standards such as the divine institutions of the family and dominion, as well as the sacredness of human life made in the image of God (</a:t>
            </a:r>
            <a:r>
              <a:rPr lang="en-US" smtClean="0">
                <a:cs typeface="+mn-cs"/>
                <a:hlinkClick r:id="rId3"/>
              </a:rPr>
              <a:t>Genesis 1:27</a:t>
            </a:r>
            <a:r>
              <a:rPr lang="en-US" smtClean="0">
                <a:cs typeface="+mn-cs"/>
              </a:rPr>
              <a:t>).  Sadly, human cloning will become more acceptable to those who reject the Creator and His Word.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AE2B7B-E918-8743-8457-B8887901EB80}" type="slidenum">
              <a:rPr lang="en-US"/>
              <a:pPr>
                <a:defRPr/>
              </a:pPr>
              <a:t>63</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pPr eaLnBrk="1" hangingPunct="1">
              <a:defRPr/>
            </a:pPr>
            <a:r>
              <a:rPr lang="en-US" dirty="0" smtClean="0">
                <a:cs typeface="+mn-cs"/>
              </a:rPr>
              <a:t>when the doctor put his finger into the baby</a:t>
            </a:r>
            <a:r>
              <a:rPr lang="fr-FR" dirty="0" smtClean="0">
                <a:cs typeface="+mn-cs"/>
              </a:rPr>
              <a:t>'</a:t>
            </a:r>
            <a:r>
              <a:rPr lang="en-US" dirty="0" smtClean="0">
                <a:cs typeface="+mn-cs"/>
              </a:rPr>
              <a:t>s hand, the baby squeezed the finger and held on. </a:t>
            </a:r>
          </a:p>
          <a:p>
            <a:pPr eaLnBrk="1" hangingPunct="1">
              <a:defRPr/>
            </a:pPr>
            <a:r>
              <a:rPr lang="en-US" dirty="0" smtClean="0">
                <a:cs typeface="+mn-cs"/>
              </a:rPr>
              <a:t>That picture should be shown on every television newscast and run in every newspaper in America. It is a graphic reminder that growing in the womb of his or her mother is a baby. It is not a "glob of tissue," or "product of conception." That pre-born baby is a human being with all the emotions, will and personality of any human being. That picture says it in a way that a thousand words cannot.</a:t>
            </a:r>
          </a:p>
          <a:p>
            <a:pPr eaLnBrk="1" hangingPunct="1">
              <a:defRPr/>
            </a:pPr>
            <a:r>
              <a:rPr lang="en-US" dirty="0" smtClean="0">
                <a:cs typeface="+mn-cs"/>
              </a:rPr>
              <a:t>Little Samuel</a:t>
            </a:r>
            <a:r>
              <a:rPr lang="fr-FR" dirty="0" smtClean="0">
                <a:cs typeface="+mn-cs"/>
              </a:rPr>
              <a:t>'</a:t>
            </a:r>
            <a:r>
              <a:rPr lang="en-US" dirty="0" smtClean="0">
                <a:cs typeface="+mn-cs"/>
              </a:rPr>
              <a:t>s mother said they "wept for days" when they saw the picture. She said, "The photo reminds us my pregnancy </a:t>
            </a:r>
            <a:r>
              <a:rPr lang="en-US" dirty="0" err="1" smtClean="0">
                <a:cs typeface="+mn-cs"/>
              </a:rPr>
              <a:t>isn</a:t>
            </a:r>
            <a:r>
              <a:rPr lang="fr-FR" dirty="0" smtClean="0">
                <a:cs typeface="+mn-cs"/>
              </a:rPr>
              <a:t>'</a:t>
            </a:r>
            <a:r>
              <a:rPr lang="en-US" dirty="0" smtClean="0">
                <a:cs typeface="+mn-cs"/>
              </a:rPr>
              <a:t>t about disability or illness, it</a:t>
            </a:r>
            <a:r>
              <a:rPr lang="fr-FR" dirty="0" smtClean="0">
                <a:cs typeface="+mn-cs"/>
              </a:rPr>
              <a:t>'</a:t>
            </a:r>
            <a:r>
              <a:rPr lang="en-US" dirty="0" smtClean="0">
                <a:cs typeface="+mn-cs"/>
              </a:rPr>
              <a:t>s about a little person." That</a:t>
            </a:r>
            <a:r>
              <a:rPr lang="fr-FR" dirty="0" smtClean="0">
                <a:cs typeface="+mn-cs"/>
              </a:rPr>
              <a:t>'</a:t>
            </a:r>
            <a:r>
              <a:rPr lang="en-US" dirty="0" smtClean="0">
                <a:cs typeface="+mn-cs"/>
              </a:rPr>
              <a:t>s what it</a:t>
            </a:r>
            <a:r>
              <a:rPr lang="fr-FR" dirty="0" smtClean="0">
                <a:cs typeface="+mn-cs"/>
              </a:rPr>
              <a:t>'</a:t>
            </a:r>
            <a:r>
              <a:rPr lang="en-US" dirty="0" smtClean="0">
                <a:cs typeface="+mn-cs"/>
              </a:rPr>
              <a:t>s always been about. That</a:t>
            </a:r>
            <a:r>
              <a:rPr lang="fr-FR" dirty="0" smtClean="0">
                <a:cs typeface="+mn-cs"/>
              </a:rPr>
              <a:t>'</a:t>
            </a:r>
            <a:r>
              <a:rPr lang="en-US" dirty="0" smtClean="0">
                <a:cs typeface="+mn-cs"/>
              </a:rPr>
              <a:t>s what the liberal elite have tried to get us to forget. May this image jog our memories so that we will never forget.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BF4FC9-C77F-A44A-A215-E94CCB34CF75}" type="slidenum">
              <a:rPr lang="en-US"/>
              <a:pPr>
                <a:defRPr/>
              </a:pPr>
              <a:t>64</a:t>
            </a:fld>
            <a:endParaRPr lang="en-US"/>
          </a:p>
        </p:txBody>
      </p:sp>
      <p:sp>
        <p:nvSpPr>
          <p:cNvPr id="53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3507" name="Rectangle 3"/>
          <p:cNvSpPr>
            <a:spLocks noGrp="1" noChangeArrowheads="1"/>
          </p:cNvSpPr>
          <p:nvPr>
            <p:ph type="body" idx="1"/>
          </p:nvPr>
        </p:nvSpPr>
        <p:spPr/>
        <p:txBody>
          <a:bodyPr/>
          <a:lstStyle/>
          <a:p>
            <a:pPr eaLnBrk="1" hangingPunct="1">
              <a:defRPr/>
            </a:pPr>
            <a:r>
              <a:rPr lang="en-US" dirty="0" smtClean="0">
                <a:cs typeface="+mn-cs"/>
              </a:rPr>
              <a:t>when the doctor put his finger into the baby</a:t>
            </a:r>
            <a:r>
              <a:rPr lang="fr-FR" dirty="0" smtClean="0">
                <a:cs typeface="+mn-cs"/>
              </a:rPr>
              <a:t>'</a:t>
            </a:r>
            <a:r>
              <a:rPr lang="en-US" dirty="0" smtClean="0">
                <a:cs typeface="+mn-cs"/>
              </a:rPr>
              <a:t>s hand, the baby squeezed the finger and held on. </a:t>
            </a:r>
          </a:p>
          <a:p>
            <a:pPr eaLnBrk="1" hangingPunct="1">
              <a:defRPr/>
            </a:pPr>
            <a:r>
              <a:rPr lang="en-US" dirty="0" smtClean="0">
                <a:cs typeface="+mn-cs"/>
              </a:rPr>
              <a:t>That picture should be shown on every television newscast and run in every newspaper in America. It is a graphic reminder that growing in the womb of his or her mother is a baby. It is not a "glob of tissue," or "product of conception." That pre-born baby is a human being with all the emotions, will and personality of any human being. That picture says it in a way that a thousand words cannot.</a:t>
            </a:r>
          </a:p>
          <a:p>
            <a:pPr eaLnBrk="1" hangingPunct="1">
              <a:defRPr/>
            </a:pPr>
            <a:r>
              <a:rPr lang="en-US" dirty="0" smtClean="0">
                <a:cs typeface="+mn-cs"/>
              </a:rPr>
              <a:t>Little Samuel</a:t>
            </a:r>
            <a:r>
              <a:rPr lang="fr-FR" dirty="0" smtClean="0">
                <a:cs typeface="+mn-cs"/>
              </a:rPr>
              <a:t>'</a:t>
            </a:r>
            <a:r>
              <a:rPr lang="en-US" dirty="0" smtClean="0">
                <a:cs typeface="+mn-cs"/>
              </a:rPr>
              <a:t>s mother said they "wept for days" when they saw the picture. She said, "The photo reminds us my pregnancy </a:t>
            </a:r>
            <a:r>
              <a:rPr lang="en-US" dirty="0" err="1" smtClean="0">
                <a:cs typeface="+mn-cs"/>
              </a:rPr>
              <a:t>isn</a:t>
            </a:r>
            <a:r>
              <a:rPr lang="fr-FR" dirty="0" smtClean="0">
                <a:cs typeface="+mn-cs"/>
              </a:rPr>
              <a:t>'</a:t>
            </a:r>
            <a:r>
              <a:rPr lang="en-US" dirty="0" smtClean="0">
                <a:cs typeface="+mn-cs"/>
              </a:rPr>
              <a:t>t about disability or illness, it</a:t>
            </a:r>
            <a:r>
              <a:rPr lang="fr-FR" dirty="0" smtClean="0">
                <a:cs typeface="+mn-cs"/>
              </a:rPr>
              <a:t>'</a:t>
            </a:r>
            <a:r>
              <a:rPr lang="en-US" dirty="0" smtClean="0">
                <a:cs typeface="+mn-cs"/>
              </a:rPr>
              <a:t>s about a little person." That</a:t>
            </a:r>
            <a:r>
              <a:rPr lang="fr-FR" dirty="0" smtClean="0">
                <a:cs typeface="+mn-cs"/>
              </a:rPr>
              <a:t>'</a:t>
            </a:r>
            <a:r>
              <a:rPr lang="en-US" dirty="0" smtClean="0">
                <a:cs typeface="+mn-cs"/>
              </a:rPr>
              <a:t>s what it</a:t>
            </a:r>
            <a:r>
              <a:rPr lang="fr-FR" dirty="0" smtClean="0">
                <a:cs typeface="+mn-cs"/>
              </a:rPr>
              <a:t>'</a:t>
            </a:r>
            <a:r>
              <a:rPr lang="en-US" dirty="0" smtClean="0">
                <a:cs typeface="+mn-cs"/>
              </a:rPr>
              <a:t>s always been about. That</a:t>
            </a:r>
            <a:r>
              <a:rPr lang="fr-FR" dirty="0" smtClean="0">
                <a:cs typeface="+mn-cs"/>
              </a:rPr>
              <a:t>'</a:t>
            </a:r>
            <a:r>
              <a:rPr lang="en-US" dirty="0" smtClean="0">
                <a:cs typeface="+mn-cs"/>
              </a:rPr>
              <a:t>s what the liberal elite have tried to get us to forget. May this image jog our memories so that we will never forget.</a:t>
            </a:r>
          </a:p>
          <a:p>
            <a:pPr eaLnBrk="1" hangingPunct="1">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E68498-C3D0-2442-9F7A-85138D6F522A}" type="slidenum">
              <a:rPr lang="en-US"/>
              <a:pPr>
                <a:defRPr/>
              </a:pPr>
              <a:t>69</a:t>
            </a:fld>
            <a:endParaRPr lang="en-US"/>
          </a:p>
        </p:txBody>
      </p:sp>
      <p:sp>
        <p:nvSpPr>
          <p:cNvPr id="46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4899" name="Rectangle 3"/>
          <p:cNvSpPr>
            <a:spLocks noGrp="1" noChangeArrowheads="1"/>
          </p:cNvSpPr>
          <p:nvPr>
            <p:ph type="body" idx="1"/>
          </p:nvPr>
        </p:nvSpPr>
        <p:spPr/>
        <p:txBody>
          <a:bodyPr/>
          <a:lstStyle/>
          <a:p>
            <a:pPr eaLnBrk="1" hangingPunct="1">
              <a:defRPr/>
            </a:pPr>
            <a:r>
              <a:rPr lang="en-US" dirty="0" smtClean="0">
                <a:cs typeface="+mn-cs"/>
              </a:rPr>
              <a:t>the following statistics are based on research published by the Alan </a:t>
            </a:r>
            <a:r>
              <a:rPr lang="en-US" dirty="0" err="1" smtClean="0">
                <a:cs typeface="+mn-cs"/>
              </a:rPr>
              <a:t>Guttmacher</a:t>
            </a:r>
            <a:r>
              <a:rPr lang="en-US" dirty="0" smtClean="0">
                <a:cs typeface="+mn-cs"/>
              </a:rPr>
              <a:t> Institute, special research affiliate of Planned Parenthood Federation of America--the nation</a:t>
            </a:r>
            <a:r>
              <a:rPr lang="fr-FR" dirty="0" smtClean="0">
                <a:cs typeface="+mn-cs"/>
              </a:rPr>
              <a:t>'</a:t>
            </a:r>
            <a:r>
              <a:rPr lang="en-US" dirty="0" smtClean="0">
                <a:cs typeface="+mn-cs"/>
              </a:rPr>
              <a:t>s largest provider and promoter of abortion.   Estimates for 1997 and 1998 are based on trends from previous years.</a:t>
            </a:r>
          </a:p>
          <a:p>
            <a:pPr eaLnBrk="1" hangingPunct="1">
              <a:defRPr/>
            </a:pPr>
            <a:r>
              <a:rPr lang="en-US" dirty="0" smtClean="0">
                <a:cs typeface="+mn-cs"/>
              </a:rPr>
              <a:t>In the past, AGI has estimated a possible 3-6% rate of underreporting</a:t>
            </a:r>
          </a:p>
          <a:p>
            <a:pPr eaLnBrk="1" hangingPunct="1">
              <a:defRPr/>
            </a:pPr>
            <a:endParaRPr lang="en-US" dirty="0" smtClean="0">
              <a:cs typeface="+mn-cs"/>
            </a:endParaRPr>
          </a:p>
          <a:p>
            <a:pPr eaLnBrk="1" hangingPunct="1">
              <a:defRPr/>
            </a:pPr>
            <a:r>
              <a:rPr lang="en-US" dirty="0" smtClean="0">
                <a:cs typeface="+mn-cs"/>
              </a:rPr>
              <a:t>The highest number of reported legal induced abortions in 2000 occurred in New York City: 94,466. Florida and Texas have the second and third highest abortion numbers, 88,563 and 76,121 respectively. </a:t>
            </a:r>
          </a:p>
          <a:p>
            <a:pPr eaLnBrk="1" hangingPunct="1">
              <a:defRPr/>
            </a:pPr>
            <a:r>
              <a:rPr lang="en-US" dirty="0" smtClean="0">
                <a:cs typeface="+mn-cs"/>
              </a:rPr>
              <a:t>the CDC reported. In 1990, 1,429,577 abortions were recorded. (Center for Disease Control )</a:t>
            </a:r>
          </a:p>
          <a:p>
            <a:pPr eaLnBrk="1" hangingPunct="1">
              <a:defRPr/>
            </a:pPr>
            <a:r>
              <a:rPr lang="en-US" dirty="0" smtClean="0">
                <a:cs typeface="+mn-cs"/>
              </a:rPr>
              <a:t>almost 40 million dead since Roe v. Wade </a:t>
            </a:r>
          </a:p>
          <a:p>
            <a:pPr eaLnBrk="1" hangingPunct="1">
              <a:defRPr/>
            </a:pPr>
            <a:r>
              <a:rPr lang="en-US" dirty="0" smtClean="0">
                <a:cs typeface="+mn-cs"/>
              </a:rPr>
              <a:t>Between 1992 and 1996, the number of abortions in United States was 1,366,000 </a:t>
            </a:r>
          </a:p>
          <a:p>
            <a:pPr eaLnBrk="1" hangingPunct="1">
              <a:defRPr/>
            </a:pPr>
            <a:r>
              <a:rPr lang="en-US" dirty="0" smtClean="0">
                <a:cs typeface="+mn-cs"/>
              </a:rPr>
              <a:t>24.5 percent of all viable pregnancies end in abortion (According to the </a:t>
            </a:r>
            <a:r>
              <a:rPr lang="en-US" dirty="0" smtClean="0">
                <a:cs typeface="+mn-cs"/>
                <a:hlinkClick r:id="rId3"/>
              </a:rPr>
              <a:t>Alan Guttmacher Institute</a:t>
            </a:r>
            <a:r>
              <a:rPr lang="en-US" dirty="0" smtClean="0">
                <a:cs typeface="+mn-cs"/>
              </a:rPr>
              <a:t>, which keeps tabs on abortion numbers )</a:t>
            </a:r>
          </a:p>
          <a:p>
            <a:pPr eaLnBrk="1" hangingPunct="1">
              <a:defRPr/>
            </a:pPr>
            <a:r>
              <a:rPr lang="en-US" dirty="0" smtClean="0">
                <a:cs typeface="+mn-cs"/>
              </a:rPr>
              <a:t>There are still far too many abortions — more than a million a year, and more than 40 million since </a:t>
            </a:r>
            <a:r>
              <a:rPr lang="en-US" i="1" dirty="0" smtClean="0">
                <a:cs typeface="+mn-cs"/>
              </a:rPr>
              <a:t>Roe</a:t>
            </a:r>
            <a:r>
              <a:rPr lang="en-US" dirty="0" smtClean="0">
                <a:cs typeface="+mn-cs"/>
              </a:rPr>
              <a:t> — but there are also a large number of people alive today because attitudes have changed. </a:t>
            </a:r>
          </a:p>
          <a:p>
            <a:pPr eaLnBrk="1" hangingPunct="1">
              <a:defRPr/>
            </a:pPr>
            <a:r>
              <a:rPr lang="en-US" b="1" i="1" dirty="0" smtClean="0">
                <a:cs typeface="+mn-cs"/>
              </a:rPr>
              <a:t>WORLDWIDE ABORTION FACTS</a:t>
            </a:r>
            <a:endParaRPr lang="en-US" b="1" dirty="0" smtClean="0">
              <a:cs typeface="+mn-cs"/>
            </a:endParaRPr>
          </a:p>
          <a:p>
            <a:pPr eaLnBrk="1" hangingPunct="1">
              <a:defRPr/>
            </a:pPr>
            <a:r>
              <a:rPr lang="en-US" b="1" dirty="0" smtClean="0">
                <a:cs typeface="+mn-cs"/>
              </a:rPr>
              <a:t>Number of abortions per year:</a:t>
            </a:r>
            <a:r>
              <a:rPr lang="en-US" dirty="0" smtClean="0">
                <a:cs typeface="+mn-cs"/>
              </a:rPr>
              <a:t> Approximately 46 Million</a:t>
            </a:r>
            <a:r>
              <a:rPr lang="en-US" b="1" dirty="0" smtClean="0">
                <a:cs typeface="+mn-cs"/>
              </a:rPr>
              <a:t> </a:t>
            </a:r>
            <a:br>
              <a:rPr lang="en-US" b="1" dirty="0" smtClean="0">
                <a:cs typeface="+mn-cs"/>
              </a:rPr>
            </a:br>
            <a:r>
              <a:rPr lang="en-US" b="1" dirty="0" smtClean="0">
                <a:cs typeface="+mn-cs"/>
              </a:rPr>
              <a:t>Number of abortions per day: </a:t>
            </a:r>
            <a:r>
              <a:rPr lang="en-US" dirty="0" smtClean="0">
                <a:cs typeface="+mn-cs"/>
              </a:rPr>
              <a:t>Approximately 126,000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B6885B-A28C-0A4A-AD06-BF40B346C935}" type="slidenum">
              <a:rPr lang="en-US"/>
              <a:pPr>
                <a:defRPr/>
              </a:pPr>
              <a:t>70</a:t>
            </a:fld>
            <a:endParaRPr lang="en-US"/>
          </a:p>
        </p:txBody>
      </p:sp>
      <p:sp>
        <p:nvSpPr>
          <p:cNvPr id="47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3091" name="Rectangle 3"/>
          <p:cNvSpPr>
            <a:spLocks noGrp="1" noChangeArrowheads="1"/>
          </p:cNvSpPr>
          <p:nvPr>
            <p:ph type="body" idx="1"/>
          </p:nvPr>
        </p:nvSpPr>
        <p:spPr/>
        <p:txBody>
          <a:bodyPr/>
          <a:lstStyle/>
          <a:p>
            <a:pPr eaLnBrk="1" hangingPunct="1">
              <a:defRPr/>
            </a:pPr>
            <a:r>
              <a:rPr lang="en-US" dirty="0" smtClean="0">
                <a:cs typeface="+mn-cs"/>
              </a:rPr>
              <a:t>This push for cloning is probably why the secular media have mostly ignored the fact that </a:t>
            </a:r>
            <a:r>
              <a:rPr lang="en-US" i="1" dirty="0" smtClean="0">
                <a:cs typeface="+mn-cs"/>
              </a:rPr>
              <a:t>non-embryonic</a:t>
            </a:r>
            <a:r>
              <a:rPr lang="en-US" dirty="0" smtClean="0">
                <a:cs typeface="+mn-cs"/>
              </a:rPr>
              <a:t> stem cells have had </a:t>
            </a:r>
            <a:r>
              <a:rPr lang="en-US" i="1" dirty="0" smtClean="0">
                <a:cs typeface="+mn-cs"/>
              </a:rPr>
              <a:t>proven</a:t>
            </a:r>
            <a:r>
              <a:rPr lang="en-US" dirty="0" smtClean="0">
                <a:cs typeface="+mn-cs"/>
              </a:rPr>
              <a:t> laboratory and clinical successes and don</a:t>
            </a:r>
            <a:r>
              <a:rPr lang="fr-FR" altLang="ja-JP" dirty="0" smtClean="0">
                <a:latin typeface="Arial"/>
                <a:cs typeface="+mn-cs"/>
              </a:rPr>
              <a:t>'</a:t>
            </a:r>
            <a:r>
              <a:rPr lang="en-US" dirty="0" smtClean="0">
                <a:cs typeface="+mn-cs"/>
              </a:rPr>
              <a:t>t require any loss of human life.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CB13D4-DCF6-B142-B970-3EBB6002B4F1}" type="slidenum">
              <a:rPr lang="en-US"/>
              <a:pPr>
                <a:defRPr/>
              </a:pPr>
              <a:t>76</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pPr eaLnBrk="1" hangingPunct="1">
              <a:defRPr/>
            </a:pPr>
            <a:r>
              <a:rPr lang="en-US" dirty="0" smtClean="0">
                <a:cs typeface="+mn-cs"/>
              </a:rPr>
              <a:t>If a child</a:t>
            </a:r>
            <a:r>
              <a:rPr lang="fr-FR" altLang="ja-JP" dirty="0" smtClean="0">
                <a:latin typeface="Arial"/>
                <a:cs typeface="+mn-cs"/>
              </a:rPr>
              <a:t>'</a:t>
            </a:r>
            <a:r>
              <a:rPr lang="en-US" dirty="0" smtClean="0">
                <a:cs typeface="+mn-cs"/>
              </a:rPr>
              <a:t>s life has no value - say so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24BE0-5823-2744-B050-0AFE9AD59BDD}" type="slidenum">
              <a:rPr lang="en-US"/>
              <a:pPr>
                <a:defRPr/>
              </a:pPr>
              <a:t>10</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pPr eaLnBrk="1" hangingPunct="1">
              <a:lnSpc>
                <a:spcPct val="90000"/>
              </a:lnSpc>
              <a:defRPr/>
            </a:pPr>
            <a:r>
              <a:rPr lang="en-US" smtClean="0">
                <a:cs typeface="+mn-cs"/>
              </a:rPr>
              <a:t>Each cell contains DNA. DNA is packaged into compact units called chromosomes.</a:t>
            </a:r>
          </a:p>
          <a:p>
            <a:pPr eaLnBrk="1" hangingPunct="1">
              <a:lnSpc>
                <a:spcPct val="90000"/>
              </a:lnSpc>
              <a:defRPr/>
            </a:pPr>
            <a:r>
              <a:rPr lang="en-US" sz="1000" smtClean="0">
                <a:cs typeface="+mn-cs"/>
              </a:rPr>
              <a:t>Basically a chromosome is one long chain of genetic material. It is the microscopic, rod-shaped, threadlike part of the cell that carries hereditary information in the form of genes.  Every cell has chromosomes and all individuals in the same species have the same number of chromosomes.  Within an individual, every cell has the same number of chromosomes and generally come in pairs (except in sex cells).</a:t>
            </a:r>
          </a:p>
          <a:p>
            <a:pPr eaLnBrk="1" hangingPunct="1">
              <a:lnSpc>
                <a:spcPct val="90000"/>
              </a:lnSpc>
              <a:defRPr/>
            </a:pPr>
            <a:endParaRPr lang="en-US" smtClean="0">
              <a:cs typeface="+mn-cs"/>
            </a:endParaRPr>
          </a:p>
          <a:p>
            <a:pPr eaLnBrk="1" hangingPunct="1">
              <a:lnSpc>
                <a:spcPct val="90000"/>
              </a:lnSpc>
              <a:defRPr/>
            </a:pPr>
            <a:r>
              <a:rPr lang="en-US" smtClean="0">
                <a:cs typeface="+mn-cs"/>
              </a:rPr>
              <a:t>People with Down Syndrome have 3 copies of chromosome 21.</a:t>
            </a:r>
          </a:p>
          <a:p>
            <a:pPr eaLnBrk="1" hangingPunct="1">
              <a:lnSpc>
                <a:spcPct val="90000"/>
              </a:lnSpc>
              <a:defRPr/>
            </a:pPr>
            <a:r>
              <a:rPr lang="en-US" sz="1000" b="1" smtClean="0">
                <a:cs typeface="+mn-cs"/>
              </a:rPr>
              <a:t>telomeres</a:t>
            </a:r>
            <a:r>
              <a:rPr lang="en-US" sz="1000" smtClean="0">
                <a:cs typeface="+mn-cs"/>
              </a:rPr>
              <a:t>, these molecular chains have often been compared to the blank leaders on film and recording tape. Indeed, telomeres seem to perform a similar function in aligning the DNA molecule during the replication process. Protecting the vital DNA molecule from being copied out of synch, these telomeres provide a kind of buffer zone where asynchronous replication errors (that are inevitable) will not result in any of the vital DNA sequences being lost. </a:t>
            </a:r>
          </a:p>
          <a:p>
            <a:pPr eaLnBrk="1" hangingPunct="1">
              <a:lnSpc>
                <a:spcPct val="90000"/>
              </a:lnSpc>
              <a:defRPr/>
            </a:pPr>
            <a:r>
              <a:rPr lang="en-US" sz="1000" smtClean="0">
                <a:cs typeface="+mn-cs"/>
              </a:rPr>
              <a:t>As a cell gets older, it is under attack by oxides and other so-called free-radical chemicals in the body and environment. We survive as living beings because our cells have the ability to duplicate themselves before being killed by these natural causes. Each time our cells duplicate themselves, a small portion of the DNA molecule is lost and not copied. The loss is usually to the telomere and so the effect is usually insignificant.</a:t>
            </a:r>
          </a:p>
          <a:p>
            <a:pPr eaLnBrk="1" hangingPunct="1">
              <a:lnSpc>
                <a:spcPct val="90000"/>
              </a:lnSpc>
              <a:defRPr/>
            </a:pPr>
            <a:r>
              <a:rPr lang="en-US" smtClean="0">
                <a:cs typeface="+mn-cs"/>
              </a:rPr>
              <a:t>Scientists recently noted that the length of these telomere chains were shorter as we grew older. Eventually, the telomeres become so shortened that the losses in replication begin to effect the vital DNA molecule sequence and prevent the cell from being able to duplicate itself. This is why we age. </a:t>
            </a:r>
          </a:p>
          <a:p>
            <a:pPr eaLnBrk="1" hangingPunct="1">
              <a:lnSpc>
                <a:spcPct val="90000"/>
              </a:lnSpc>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7693D4-E9B4-9946-A5AD-1DEF940663CF}" type="slidenum">
              <a:rPr lang="en-US"/>
              <a:pPr>
                <a:defRPr/>
              </a:pPr>
              <a:t>81</a:t>
            </a:fld>
            <a:endParaRPr lang="en-US"/>
          </a:p>
        </p:txBody>
      </p:sp>
      <p:sp>
        <p:nvSpPr>
          <p:cNvPr id="51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3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82</a:t>
            </a:fld>
            <a:endParaRPr lang="en-US" sz="1200">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OT Survey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FAE830-CC21-5B43-B6D1-92E80770897E}" type="slidenum">
              <a:rPr lang="en-US"/>
              <a:pPr>
                <a:defRPr/>
              </a:pPr>
              <a:t>13</a:t>
            </a:fld>
            <a:endParaRPr lang="en-US"/>
          </a:p>
        </p:txBody>
      </p:sp>
      <p:sp>
        <p:nvSpPr>
          <p:cNvPr id="45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7731" name="Rectangle 3"/>
          <p:cNvSpPr>
            <a:spLocks noGrp="1" noChangeArrowheads="1"/>
          </p:cNvSpPr>
          <p:nvPr>
            <p:ph type="body" idx="1"/>
          </p:nvPr>
        </p:nvSpPr>
        <p:spPr/>
        <p:txBody>
          <a:bodyPr/>
          <a:lstStyle/>
          <a:p>
            <a:pPr eaLnBrk="1" hangingPunct="1">
              <a:defRPr/>
            </a:pPr>
            <a:r>
              <a:rPr lang="en-US" smtClean="0">
                <a:cs typeface="+mn-cs"/>
              </a:rPr>
              <a:t>The mother is to be cloned since her DNA was 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342EFA-A017-DB46-B13E-AB9CBB354C48}" type="slidenum">
              <a:rPr lang="en-US"/>
              <a:pPr>
                <a:defRPr/>
              </a:pPr>
              <a:t>14</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r>
              <a:rPr lang="ja-JP" altLang="en-US" sz="1400" dirty="0" smtClean="0">
                <a:latin typeface="Arial"/>
                <a:cs typeface="+mn-cs"/>
              </a:rPr>
              <a:t>“</a:t>
            </a:r>
            <a:r>
              <a:rPr lang="en-US" sz="1400" dirty="0" smtClean="0">
                <a:cs typeface="+mn-cs"/>
              </a:rPr>
              <a:t>Dolly</a:t>
            </a:r>
            <a:r>
              <a:rPr lang="fr-FR" altLang="ja-JP" sz="1400" dirty="0" smtClean="0">
                <a:latin typeface="Arial"/>
                <a:cs typeface="+mn-cs"/>
              </a:rPr>
              <a:t>'</a:t>
            </a:r>
            <a:r>
              <a:rPr lang="en-US" sz="1400" dirty="0" smtClean="0">
                <a:cs typeface="+mn-cs"/>
              </a:rPr>
              <a:t>s birth was one of the biggest news stories of the nineties. Scientists made extravagant promises about medical and technological advances. Well, Dolly</a:t>
            </a:r>
            <a:r>
              <a:rPr lang="fr-FR" altLang="ja-JP" sz="1400" dirty="0" smtClean="0">
                <a:latin typeface="Arial"/>
                <a:cs typeface="+mn-cs"/>
              </a:rPr>
              <a:t>'</a:t>
            </a:r>
            <a:r>
              <a:rPr lang="en-US" sz="1400" dirty="0" smtClean="0">
                <a:cs typeface="+mn-cs"/>
              </a:rPr>
              <a:t>s embarrassingly premature death received little attention, precisely because it exposes the horrors of cloning.</a:t>
            </a:r>
            <a:r>
              <a:rPr lang="ja-JP" altLang="en-US" sz="1400" dirty="0" smtClean="0">
                <a:latin typeface="Arial"/>
                <a:cs typeface="+mn-cs"/>
              </a:rPr>
              <a:t>”</a:t>
            </a:r>
            <a:r>
              <a:rPr lang="en-US" sz="1400" dirty="0" smtClean="0">
                <a:cs typeface="+mn-cs"/>
              </a:rPr>
              <a:t> </a:t>
            </a:r>
          </a:p>
          <a:p>
            <a:pPr eaLnBrk="1" hangingPunct="1">
              <a:defRPr/>
            </a:pPr>
            <a:r>
              <a:rPr lang="en-US" dirty="0" smtClean="0">
                <a:cs typeface="+mn-cs"/>
              </a:rPr>
              <a:t>Dolly was diagnosed with arthritis, normally found in old sheep </a:t>
            </a:r>
            <a:endParaRPr lang="en-US" sz="1400" dirty="0" smtClean="0">
              <a:cs typeface="+mn-cs"/>
            </a:endParaRPr>
          </a:p>
          <a:p>
            <a:pPr eaLnBrk="1" hangingPunct="1">
              <a:defRPr/>
            </a:pPr>
            <a:endParaRPr lang="en-US" dirty="0" smtClean="0">
              <a:cs typeface="+mn-cs"/>
            </a:endParaRPr>
          </a:p>
          <a:p>
            <a:pPr eaLnBrk="1" hangingPunct="1">
              <a:defRPr/>
            </a:pPr>
            <a:r>
              <a:rPr lang="en-US" dirty="0" smtClean="0">
                <a:cs typeface="+mn-cs"/>
              </a:rPr>
              <a:t>Telomeres are the ends of our chromosomes. Made of many repeats of the same DNA sequence, they act like shoelace caps: they protect the gene-containing body of the chromosome from being worn down. Breakdowns in telomere maintenance are implicated in ageing and cancer. </a:t>
            </a:r>
          </a:p>
          <a:p>
            <a:pPr eaLnBrk="1" hangingPunct="1">
              <a:defRPr/>
            </a:pPr>
            <a:r>
              <a:rPr lang="en-US" dirty="0" smtClean="0">
                <a:cs typeface="+mn-cs"/>
              </a:rPr>
              <a:t>Telomeres sit on the ends of chromosomes to protect them from damage. When chromosomes are replicated during cell division, a stretch of the telomere is left </a:t>
            </a:r>
            <a:r>
              <a:rPr lang="en-US" dirty="0" err="1" smtClean="0">
                <a:cs typeface="+mn-cs"/>
              </a:rPr>
              <a:t>unreplicated</a:t>
            </a:r>
            <a:r>
              <a:rPr lang="en-US" dirty="0" smtClean="0">
                <a:cs typeface="+mn-cs"/>
              </a:rPr>
              <a:t>—making the telomere a bit shorter with each division. After some 50 to 100 divisions, the telomeres become so short that the cell can no longer divide—a phenomenon scientists call senescence—that is, the state of being old. </a:t>
            </a:r>
            <a:br>
              <a:rPr lang="en-US" dirty="0" smtClean="0">
                <a:cs typeface="+mn-cs"/>
              </a:rPr>
            </a:b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19F2CC-570E-984F-A295-67181B4537E4}" type="slidenum">
              <a:rPr lang="en-US"/>
              <a:pPr>
                <a:defRPr/>
              </a:pPr>
              <a:t>15</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pPr eaLnBrk="1" hangingPunct="1">
              <a:defRPr/>
            </a:pPr>
            <a:r>
              <a:rPr lang="en-US" dirty="0" smtClean="0">
                <a:cs typeface="+mn-cs"/>
              </a:rPr>
              <a:t>TELOMERES in human beings are a repeating sequence of three of these nucleotide units: Thymine (T), Adenine (A), and Guanine (G), in the sequence:</a:t>
            </a:r>
          </a:p>
          <a:p>
            <a:pPr eaLnBrk="1" hangingPunct="1">
              <a:spcBef>
                <a:spcPct val="40000"/>
              </a:spcBef>
              <a:defRPr/>
            </a:pPr>
            <a:r>
              <a:rPr lang="en-US" dirty="0" smtClean="0">
                <a:cs typeface="+mn-cs"/>
              </a:rPr>
              <a:t>Important in replication - they act like a buffer zone</a:t>
            </a:r>
          </a:p>
          <a:p>
            <a:pPr eaLnBrk="1" hangingPunct="1">
              <a:spcBef>
                <a:spcPct val="40000"/>
              </a:spcBef>
              <a:defRPr/>
            </a:pPr>
            <a:r>
              <a:rPr lang="en-US" dirty="0" smtClean="0">
                <a:cs typeface="+mn-cs"/>
              </a:rPr>
              <a:t>Each time a normal cell divides its telomeres are cut shorter</a:t>
            </a:r>
          </a:p>
          <a:p>
            <a:pPr eaLnBrk="1" hangingPunct="1">
              <a:spcBef>
                <a:spcPct val="40000"/>
              </a:spcBef>
              <a:defRPr/>
            </a:pPr>
            <a:r>
              <a:rPr lang="en-US" dirty="0" smtClean="0">
                <a:cs typeface="+mn-cs"/>
              </a:rPr>
              <a:t>Cells with critically short telomeres become unable to divide further, and eventually malfunction and die</a:t>
            </a:r>
          </a:p>
          <a:p>
            <a:pPr eaLnBrk="1" hangingPunct="1">
              <a:spcBef>
                <a:spcPct val="50000"/>
              </a:spcBef>
              <a:defRPr/>
            </a:pPr>
            <a:r>
              <a:rPr lang="en-US" dirty="0" smtClean="0">
                <a:cs typeface="+mn-cs"/>
              </a:rPr>
              <a:t>Basically a chromosome is one long chain of genetic material. It is the microscopic, rod-shaped, threadlike part of the cell that carries hereditary information in the form of genes.  Every cell has chromosomes and all individuals in the same species have the same number of chromosomes.  Within an individual, every cell has the same number of chromosomes and generally come in pairs (except in sex cells).   Humans, for instance, have 23 pairs, or 46 chromosomes.</a:t>
            </a:r>
          </a:p>
          <a:p>
            <a:pPr eaLnBrk="1" hangingPunct="1">
              <a:defRPr/>
            </a:pPr>
            <a:r>
              <a:rPr lang="en-US" dirty="0" smtClean="0">
                <a:cs typeface="+mn-cs"/>
              </a:rPr>
              <a:t>A </a:t>
            </a:r>
            <a:r>
              <a:rPr lang="en-US" b="1" dirty="0" smtClean="0">
                <a:cs typeface="+mn-cs"/>
              </a:rPr>
              <a:t>gene</a:t>
            </a:r>
            <a:r>
              <a:rPr lang="en-US" dirty="0" smtClean="0">
                <a:cs typeface="+mn-cs"/>
              </a:rPr>
              <a:t> can be defined as a region of DNA that controls a hereditary characteristic. It usually corresponds to a sequence used in the production of a specific protein or RNA.</a:t>
            </a:r>
          </a:p>
          <a:p>
            <a:pPr eaLnBrk="1" hangingPunct="1">
              <a:spcBef>
                <a:spcPct val="50000"/>
              </a:spcBef>
              <a:defRPr/>
            </a:pPr>
            <a:r>
              <a:rPr lang="en-US" dirty="0" smtClean="0">
                <a:cs typeface="+mn-cs"/>
              </a:rPr>
              <a:t>Genes can be as short as 1000 base pairs or as long as several hundred thousand base pairs. It can even be carried by more than one chromosome. </a:t>
            </a:r>
            <a:br>
              <a:rPr lang="en-US" dirty="0" smtClean="0">
                <a:cs typeface="+mn-cs"/>
              </a:rPr>
            </a:br>
            <a:r>
              <a:rPr lang="en-US" dirty="0" smtClean="0">
                <a:cs typeface="+mn-cs"/>
              </a:rPr>
              <a:t/>
            </a:r>
            <a:br>
              <a:rPr lang="en-US" dirty="0" smtClean="0">
                <a:cs typeface="+mn-cs"/>
              </a:rPr>
            </a:br>
            <a:r>
              <a:rPr lang="en-US" dirty="0" smtClean="0">
                <a:cs typeface="+mn-cs"/>
              </a:rPr>
              <a:t>The estimate for the number of genes in humans has decreased as our knowledge has increased. As of 2001, humans are thought to have between 30,000 and 40,000 genes.</a:t>
            </a:r>
          </a:p>
          <a:p>
            <a:pPr eaLnBrk="1" hangingPunct="1">
              <a:spcBef>
                <a:spcPct val="50000"/>
              </a:spcBef>
              <a:defRPr/>
            </a:pPr>
            <a:r>
              <a:rPr lang="en-US" dirty="0" smtClean="0">
                <a:cs typeface="+mn-cs"/>
              </a:rPr>
              <a:t>telomere is a repeating DNA sequence (TTAGGG) at the end of the body</a:t>
            </a:r>
            <a:r>
              <a:rPr lang="fr-FR" dirty="0" smtClean="0">
                <a:cs typeface="+mn-cs"/>
              </a:rPr>
              <a:t>'</a:t>
            </a:r>
            <a:r>
              <a:rPr lang="en-US" dirty="0" smtClean="0">
                <a:cs typeface="+mn-cs"/>
              </a:rPr>
              <a:t>s chromosomes. The telomere can reach a length of 15,000 base pairs. Telomeres function by preventing chromosomes from losing base pair sequences at their ends. They also stop chromosomes from fusing to each other. However, each time a cell divides, some of the telomere is lost (usually 25-200 base pairs per division). When the telomere becomes too short, the chromosome reaches a "critical length" and can no longer replicate. This means that a cell becomes "old" and dies by a process called </a:t>
            </a:r>
            <a:r>
              <a:rPr lang="en-US" i="1" dirty="0" smtClean="0">
                <a:cs typeface="+mn-cs"/>
              </a:rPr>
              <a:t>apoptosis</a:t>
            </a:r>
            <a:r>
              <a:rPr lang="en-US" dirty="0" smtClean="0">
                <a:cs typeface="+mn-cs"/>
              </a:rPr>
              <a:t>. Telomere activity is controlled by two mechanisms: erosion and addition. Erosion, as mentioned, occurs each time a cell divides. Addition is determined by the activity of telomerase. </a:t>
            </a:r>
          </a:p>
          <a:p>
            <a:pPr eaLnBrk="1" hangingPunct="1">
              <a:defRPr/>
            </a:pPr>
            <a:r>
              <a:rPr lang="en-US" b="1" dirty="0" smtClean="0">
                <a:cs typeface="+mn-cs"/>
              </a:rPr>
              <a:t>apoptosis: </a:t>
            </a:r>
            <a:r>
              <a:rPr lang="en-US" dirty="0" smtClean="0">
                <a:cs typeface="+mn-cs"/>
              </a:rPr>
              <a:t>The process by which a cell dies at a natural, "pre-programmed" time</a:t>
            </a:r>
          </a:p>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4BB952-51D6-1544-B3E6-D84CA232B32D}" type="slidenum">
              <a:rPr lang="en-US"/>
              <a:pPr>
                <a:defRPr/>
              </a:pPr>
              <a:t>16</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pPr eaLnBrk="1" hangingPunct="1">
              <a:defRPr/>
            </a:pPr>
            <a:r>
              <a:rPr lang="en-US" dirty="0" smtClean="0">
                <a:cs typeface="+mn-cs"/>
              </a:rPr>
              <a:t>Telomere length declines in dividing cells as we age.</a:t>
            </a:r>
          </a:p>
          <a:p>
            <a:pPr eaLnBrk="1" hangingPunct="1">
              <a:defRPr/>
            </a:pPr>
            <a:r>
              <a:rPr lang="en-US" dirty="0" smtClean="0">
                <a:cs typeface="+mn-cs"/>
              </a:rPr>
              <a:t>In human blood cells, the length of telomeres ranges from 8,000 base pairs at birth to 3,000 base pairs as people age and as low as 1,500 in elderly people. (An entire chromosome has about 150 million base pairs.) Each time a cell divides, an average person loses 30 to 200 base pairs from the ends of that cell</a:t>
            </a:r>
            <a:r>
              <a:rPr lang="fr-FR" altLang="ja-JP" dirty="0" smtClean="0">
                <a:latin typeface="Arial"/>
                <a:cs typeface="+mn-cs"/>
              </a:rPr>
              <a:t>'</a:t>
            </a:r>
            <a:r>
              <a:rPr lang="en-US" dirty="0" smtClean="0">
                <a:cs typeface="+mn-cs"/>
              </a:rPr>
              <a:t>s telomeres.</a:t>
            </a:r>
          </a:p>
          <a:p>
            <a:pPr eaLnBrk="1" hangingPunct="1">
              <a:defRPr/>
            </a:pPr>
            <a:r>
              <a:rPr lang="en-US" dirty="0" smtClean="0">
                <a:cs typeface="+mn-cs"/>
              </a:rPr>
              <a:t>Cells normally can divide only about 50 to 70 times, with telomeres getting progressively shorter until the cells become senescent, die or sustain genetic damage that can cause cancer.</a:t>
            </a:r>
          </a:p>
          <a:p>
            <a:pPr eaLnBrk="1" hangingPunct="1">
              <a:defRPr/>
            </a:pPr>
            <a:r>
              <a:rPr lang="en-US" dirty="0" smtClean="0">
                <a:cs typeface="+mn-cs"/>
              </a:rPr>
              <a:t>Telomeres do not shorten with age in tissues such as heart muscle in which cells do not continually divide.</a:t>
            </a:r>
          </a:p>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34A249-D7E0-2342-9D20-C2230C8E76B1}" type="slidenum">
              <a:rPr lang="en-US"/>
              <a:pPr>
                <a:defRPr/>
              </a:pPr>
              <a:t>17</a:t>
            </a:fld>
            <a:endParaRPr lang="en-US"/>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spcBef>
                <a:spcPct val="50000"/>
              </a:spcBef>
              <a:defRPr/>
            </a:pPr>
            <a:r>
              <a:rPr lang="en-US" dirty="0" smtClean="0">
                <a:cs typeface="+mn-cs"/>
              </a:rPr>
              <a:t>A telomere is a repeating DNA sequence (TTAGGG) at the end of the body</a:t>
            </a:r>
            <a:r>
              <a:rPr lang="fr-FR" dirty="0" smtClean="0">
                <a:cs typeface="+mn-cs"/>
              </a:rPr>
              <a:t>'</a:t>
            </a:r>
            <a:r>
              <a:rPr lang="en-US" dirty="0" smtClean="0">
                <a:cs typeface="+mn-cs"/>
              </a:rPr>
              <a:t>s chromosomes. The telomere can reach a length of 15,000 base pairs. Telomeres function by preventing chromosomes from losing base pair sequences at their ends. They also stop chromosomes from fusing to each other. However, each time a cell divides, some of the telomere is lost (usually 25-200 base pairs per division). When the telomere becomes too short, the chromosome reaches a "critical length" and can no longer replicate. This means that a cell becomes "old" and dies by a process called </a:t>
            </a:r>
            <a:r>
              <a:rPr lang="en-US" i="1" dirty="0" smtClean="0">
                <a:cs typeface="+mn-cs"/>
              </a:rPr>
              <a:t>apoptosis</a:t>
            </a:r>
            <a:r>
              <a:rPr lang="en-US" dirty="0" smtClean="0">
                <a:cs typeface="+mn-cs"/>
              </a:rPr>
              <a:t>. Telomere activity is controlled by two mechanisms: erosion and addition. Erosion, as mentioned, occurs each time a cell divides. Addition is determined by the activity of telomerase. </a:t>
            </a:r>
          </a:p>
          <a:p>
            <a:pPr eaLnBrk="1" hangingPunct="1">
              <a:defRPr/>
            </a:pPr>
            <a:r>
              <a:rPr lang="en-US" b="1" dirty="0" smtClean="0">
                <a:cs typeface="+mn-cs"/>
              </a:rPr>
              <a:t>apoptosis: </a:t>
            </a:r>
            <a:r>
              <a:rPr lang="en-US" dirty="0" smtClean="0">
                <a:cs typeface="+mn-cs"/>
              </a:rPr>
              <a:t>The process by which a cell dies at a natural, "pre-programmed"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BC267E-4A75-574A-A98C-AADE7ED09F2B}" type="slidenum">
              <a:rPr lang="en-US"/>
              <a:pPr>
                <a:defRPr/>
              </a:pPr>
              <a:t>23</a:t>
            </a:fld>
            <a:endParaRPr lang="en-US"/>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pPr eaLnBrk="1" hangingPunct="1">
              <a:spcBef>
                <a:spcPct val="0"/>
              </a:spcBef>
              <a:defRPr/>
            </a:pPr>
            <a:r>
              <a:rPr lang="en-US" b="1" smtClean="0">
                <a:cs typeface="+mn-cs"/>
              </a:rPr>
              <a:t>Reproductive Cloning </a:t>
            </a:r>
            <a:r>
              <a:rPr lang="en-US" smtClean="0">
                <a:cs typeface="+mn-cs"/>
              </a:rPr>
              <a:t>scientists transfer genetic material from the nucleus of a donor adult cell to an egg whose nucleus, and thus its genetic material, has been removed. The reconstructed egg containing the DNA from a donor cell must be treated with chemicals or electric current in order to stimulate cell division. Once the cloned embryo reaches a suitable stage, it is transferred to the uterus of a female host where it continues to develop until birth. </a:t>
            </a:r>
          </a:p>
          <a:p>
            <a:pPr eaLnBrk="1" hangingPunct="1">
              <a:spcBef>
                <a:spcPct val="0"/>
              </a:spcBef>
              <a:defRPr/>
            </a:pPr>
            <a:endParaRPr lang="en-US" smtClean="0">
              <a:cs typeface="+mn-cs"/>
            </a:endParaRPr>
          </a:p>
          <a:p>
            <a:pPr eaLnBrk="1" hangingPunct="1">
              <a:defRPr/>
            </a:pPr>
            <a:endParaRPr lang="en-US" b="1" smtClean="0">
              <a:cs typeface="+mn-cs"/>
            </a:endParaRPr>
          </a:p>
          <a:p>
            <a:pPr eaLnBrk="1" hangingPunct="1">
              <a:defRPr/>
            </a:pPr>
            <a:r>
              <a:rPr lang="en-US" b="1" smtClean="0">
                <a:cs typeface="+mn-cs"/>
              </a:rPr>
              <a:t>Therapeutic Cloning</a:t>
            </a:r>
            <a:r>
              <a:rPr lang="en-US" smtClean="0">
                <a:cs typeface="+mn-cs"/>
              </a:rPr>
              <a:t> also called "embryo cloning," is the production of human embryos for use in research. The goal of this process is not to create cloned human beings, but rather to harvest stem cells that can be used to study human development and to treat disease.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B1F56-339D-6740-9BA1-3BD4BD57279A}" type="slidenum">
              <a:rPr lang="en-US"/>
              <a:pPr>
                <a:defRPr/>
              </a:pPr>
              <a:t>‹#›</a:t>
            </a:fld>
            <a:endParaRPr lang="en-US"/>
          </a:p>
        </p:txBody>
      </p:sp>
    </p:spTree>
    <p:extLst>
      <p:ext uri="{BB962C8B-B14F-4D97-AF65-F5344CB8AC3E}">
        <p14:creationId xmlns:p14="http://schemas.microsoft.com/office/powerpoint/2010/main" val="136355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A7528-A45C-574E-9ACC-1D9D007A104C}" type="slidenum">
              <a:rPr lang="en-US"/>
              <a:pPr>
                <a:defRPr/>
              </a:pPr>
              <a:t>‹#›</a:t>
            </a:fld>
            <a:endParaRPr lang="en-US"/>
          </a:p>
        </p:txBody>
      </p:sp>
    </p:spTree>
    <p:extLst>
      <p:ext uri="{BB962C8B-B14F-4D97-AF65-F5344CB8AC3E}">
        <p14:creationId xmlns:p14="http://schemas.microsoft.com/office/powerpoint/2010/main" val="17793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E152C-237A-E244-9402-150703B20EB9}" type="slidenum">
              <a:rPr lang="en-US"/>
              <a:pPr>
                <a:defRPr/>
              </a:pPr>
              <a:t>‹#›</a:t>
            </a:fld>
            <a:endParaRPr lang="en-US"/>
          </a:p>
        </p:txBody>
      </p:sp>
    </p:spTree>
    <p:extLst>
      <p:ext uri="{BB962C8B-B14F-4D97-AF65-F5344CB8AC3E}">
        <p14:creationId xmlns:p14="http://schemas.microsoft.com/office/powerpoint/2010/main" val="258689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B7866B-F530-1C4E-95C8-CA168EC5DC95}" type="slidenum">
              <a:rPr lang="en-US"/>
              <a:pPr>
                <a:defRPr/>
              </a:pPr>
              <a:t>‹#›</a:t>
            </a:fld>
            <a:endParaRPr lang="en-US"/>
          </a:p>
        </p:txBody>
      </p:sp>
    </p:spTree>
    <p:extLst>
      <p:ext uri="{BB962C8B-B14F-4D97-AF65-F5344CB8AC3E}">
        <p14:creationId xmlns:p14="http://schemas.microsoft.com/office/powerpoint/2010/main" val="127643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DE3CC-F464-104A-B9B0-17444E634CA8}" type="slidenum">
              <a:rPr lang="en-US"/>
              <a:pPr>
                <a:defRPr/>
              </a:pPr>
              <a:t>‹#›</a:t>
            </a:fld>
            <a:endParaRPr lang="en-US"/>
          </a:p>
        </p:txBody>
      </p:sp>
    </p:spTree>
    <p:extLst>
      <p:ext uri="{BB962C8B-B14F-4D97-AF65-F5344CB8AC3E}">
        <p14:creationId xmlns:p14="http://schemas.microsoft.com/office/powerpoint/2010/main" val="104626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319964-1ACA-6743-8C50-5DD0BFCD329F}" type="slidenum">
              <a:rPr lang="en-US"/>
              <a:pPr>
                <a:defRPr/>
              </a:pPr>
              <a:t>‹#›</a:t>
            </a:fld>
            <a:endParaRPr lang="en-US"/>
          </a:p>
        </p:txBody>
      </p:sp>
    </p:spTree>
    <p:extLst>
      <p:ext uri="{BB962C8B-B14F-4D97-AF65-F5344CB8AC3E}">
        <p14:creationId xmlns:p14="http://schemas.microsoft.com/office/powerpoint/2010/main" val="87552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304925"/>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04925"/>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7B23F3-E6B8-7D42-B402-EBC55C19CB63}" type="slidenum">
              <a:rPr lang="en-US"/>
              <a:pPr>
                <a:defRPr/>
              </a:pPr>
              <a:t>‹#›</a:t>
            </a:fld>
            <a:endParaRPr lang="en-US"/>
          </a:p>
        </p:txBody>
      </p:sp>
    </p:spTree>
    <p:extLst>
      <p:ext uri="{BB962C8B-B14F-4D97-AF65-F5344CB8AC3E}">
        <p14:creationId xmlns:p14="http://schemas.microsoft.com/office/powerpoint/2010/main" val="427619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7C037-3626-FD46-A853-DEDD00B3590E}" type="slidenum">
              <a:rPr lang="en-US"/>
              <a:pPr>
                <a:defRPr/>
              </a:pPr>
              <a:t>‹#›</a:t>
            </a:fld>
            <a:endParaRPr lang="en-US"/>
          </a:p>
        </p:txBody>
      </p:sp>
    </p:spTree>
    <p:extLst>
      <p:ext uri="{BB962C8B-B14F-4D97-AF65-F5344CB8AC3E}">
        <p14:creationId xmlns:p14="http://schemas.microsoft.com/office/powerpoint/2010/main" val="276158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6F2A00-BC18-0A4A-8F06-912E4A978C97}" type="slidenum">
              <a:rPr lang="en-US"/>
              <a:pPr>
                <a:defRPr/>
              </a:pPr>
              <a:t>‹#›</a:t>
            </a:fld>
            <a:endParaRPr lang="en-US"/>
          </a:p>
        </p:txBody>
      </p:sp>
    </p:spTree>
    <p:extLst>
      <p:ext uri="{BB962C8B-B14F-4D97-AF65-F5344CB8AC3E}">
        <p14:creationId xmlns:p14="http://schemas.microsoft.com/office/powerpoint/2010/main" val="2336059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8B0C51-A574-4F4F-8EAA-977AF1936040}" type="slidenum">
              <a:rPr lang="en-US"/>
              <a:pPr>
                <a:defRPr/>
              </a:pPr>
              <a:t>‹#›</a:t>
            </a:fld>
            <a:endParaRPr lang="en-US"/>
          </a:p>
        </p:txBody>
      </p:sp>
    </p:spTree>
    <p:extLst>
      <p:ext uri="{BB962C8B-B14F-4D97-AF65-F5344CB8AC3E}">
        <p14:creationId xmlns:p14="http://schemas.microsoft.com/office/powerpoint/2010/main" val="237920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7A3A9-D4F0-534C-8716-A1AEA0F57159}" type="slidenum">
              <a:rPr lang="en-US"/>
              <a:pPr>
                <a:defRPr/>
              </a:pPr>
              <a:t>‹#›</a:t>
            </a:fld>
            <a:endParaRPr lang="en-US"/>
          </a:p>
        </p:txBody>
      </p:sp>
    </p:spTree>
    <p:extLst>
      <p:ext uri="{BB962C8B-B14F-4D97-AF65-F5344CB8AC3E}">
        <p14:creationId xmlns:p14="http://schemas.microsoft.com/office/powerpoint/2010/main" val="313276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D213F-D668-4B49-AFD7-B8029417ABDC}" type="slidenum">
              <a:rPr lang="en-US"/>
              <a:pPr>
                <a:defRPr/>
              </a:pPr>
              <a:t>‹#›</a:t>
            </a:fld>
            <a:endParaRPr lang="en-US"/>
          </a:p>
        </p:txBody>
      </p:sp>
    </p:spTree>
    <p:extLst>
      <p:ext uri="{BB962C8B-B14F-4D97-AF65-F5344CB8AC3E}">
        <p14:creationId xmlns:p14="http://schemas.microsoft.com/office/powerpoint/2010/main" val="4251101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AD213-C847-714D-8CAB-DB1434CBE03F}" type="slidenum">
              <a:rPr lang="en-US"/>
              <a:pPr>
                <a:defRPr/>
              </a:pPr>
              <a:t>‹#›</a:t>
            </a:fld>
            <a:endParaRPr lang="en-US"/>
          </a:p>
        </p:txBody>
      </p:sp>
    </p:spTree>
    <p:extLst>
      <p:ext uri="{BB962C8B-B14F-4D97-AF65-F5344CB8AC3E}">
        <p14:creationId xmlns:p14="http://schemas.microsoft.com/office/powerpoint/2010/main" val="333710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112CB8-D0A7-764F-8DF0-127D8FABC02D}" type="slidenum">
              <a:rPr lang="en-US"/>
              <a:pPr>
                <a:defRPr/>
              </a:pPr>
              <a:t>‹#›</a:t>
            </a:fld>
            <a:endParaRPr lang="en-US"/>
          </a:p>
        </p:txBody>
      </p:sp>
    </p:spTree>
    <p:extLst>
      <p:ext uri="{BB962C8B-B14F-4D97-AF65-F5344CB8AC3E}">
        <p14:creationId xmlns:p14="http://schemas.microsoft.com/office/powerpoint/2010/main" val="195786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0"/>
            <a:ext cx="2335212" cy="594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853238" cy="594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A2A39-0B06-4543-98D2-B697B7344875}" type="slidenum">
              <a:rPr lang="en-US"/>
              <a:pPr>
                <a:defRPr/>
              </a:pPr>
              <a:t>‹#›</a:t>
            </a:fld>
            <a:endParaRPr lang="en-US"/>
          </a:p>
        </p:txBody>
      </p:sp>
    </p:spTree>
    <p:extLst>
      <p:ext uri="{BB962C8B-B14F-4D97-AF65-F5344CB8AC3E}">
        <p14:creationId xmlns:p14="http://schemas.microsoft.com/office/powerpoint/2010/main" val="352661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xmlns:p14="http://schemas.microsoft.com/office/powerpoint/2010/mai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xmlns:p14="http://schemas.microsoft.com/office/powerpoint/2010/mai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xmlns:p14="http://schemas.microsoft.com/office/powerpoint/2010/mai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xmlns:p14="http://schemas.microsoft.com/office/powerpoint/2010/mai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xmlns:p14="http://schemas.microsoft.com/office/powerpoint/2010/mai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xmlns:p14="http://schemas.microsoft.com/office/powerpoint/2010/mai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302FF-D8D4-7449-8D7C-1899EABD357A}" type="slidenum">
              <a:rPr lang="en-US"/>
              <a:pPr>
                <a:defRPr/>
              </a:pPr>
              <a:t>‹#›</a:t>
            </a:fld>
            <a:endParaRPr lang="en-US"/>
          </a:p>
        </p:txBody>
      </p:sp>
    </p:spTree>
    <p:extLst>
      <p:ext uri="{BB962C8B-B14F-4D97-AF65-F5344CB8AC3E}">
        <p14:creationId xmlns:p14="http://schemas.microsoft.com/office/powerpoint/2010/main" val="417155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xmlns:p14="http://schemas.microsoft.com/office/powerpoint/2010/mai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xmlns:p14="http://schemas.microsoft.com/office/powerpoint/2010/mai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xmlns:p14="http://schemas.microsoft.com/office/powerpoint/2010/mai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450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450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E62DEC-EE6A-B34F-98AC-834CB6740AC1}" type="slidenum">
              <a:rPr lang="en-US"/>
              <a:pPr>
                <a:defRPr/>
              </a:pPr>
              <a:t>‹#›</a:t>
            </a:fld>
            <a:endParaRPr lang="en-US"/>
          </a:p>
        </p:txBody>
      </p:sp>
    </p:spTree>
    <p:extLst>
      <p:ext uri="{BB962C8B-B14F-4D97-AF65-F5344CB8AC3E}">
        <p14:creationId xmlns:p14="http://schemas.microsoft.com/office/powerpoint/2010/main" val="246176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D4F226-4F82-564D-A3C0-DE6DE8DDA018}" type="slidenum">
              <a:rPr lang="en-US"/>
              <a:pPr>
                <a:defRPr/>
              </a:pPr>
              <a:t>‹#›</a:t>
            </a:fld>
            <a:endParaRPr lang="en-US"/>
          </a:p>
        </p:txBody>
      </p:sp>
    </p:spTree>
    <p:extLst>
      <p:ext uri="{BB962C8B-B14F-4D97-AF65-F5344CB8AC3E}">
        <p14:creationId xmlns:p14="http://schemas.microsoft.com/office/powerpoint/2010/main" val="22020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BC4B50-B42A-9941-8744-9DCF237960E2}" type="slidenum">
              <a:rPr lang="en-US"/>
              <a:pPr>
                <a:defRPr/>
              </a:pPr>
              <a:t>‹#›</a:t>
            </a:fld>
            <a:endParaRPr lang="en-US"/>
          </a:p>
        </p:txBody>
      </p:sp>
    </p:spTree>
    <p:extLst>
      <p:ext uri="{BB962C8B-B14F-4D97-AF65-F5344CB8AC3E}">
        <p14:creationId xmlns:p14="http://schemas.microsoft.com/office/powerpoint/2010/main" val="292504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323931-6641-BA40-9996-F572DA915BB1}" type="slidenum">
              <a:rPr lang="en-US"/>
              <a:pPr>
                <a:defRPr/>
              </a:pPr>
              <a:t>‹#›</a:t>
            </a:fld>
            <a:endParaRPr lang="en-US"/>
          </a:p>
        </p:txBody>
      </p:sp>
    </p:spTree>
    <p:extLst>
      <p:ext uri="{BB962C8B-B14F-4D97-AF65-F5344CB8AC3E}">
        <p14:creationId xmlns:p14="http://schemas.microsoft.com/office/powerpoint/2010/main" val="378033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D96D52-0D8D-8745-8B78-5D701FA12D4B}" type="slidenum">
              <a:rPr lang="en-US"/>
              <a:pPr>
                <a:defRPr/>
              </a:pPr>
              <a:t>‹#›</a:t>
            </a:fld>
            <a:endParaRPr lang="en-US"/>
          </a:p>
        </p:txBody>
      </p:sp>
    </p:spTree>
    <p:extLst>
      <p:ext uri="{BB962C8B-B14F-4D97-AF65-F5344CB8AC3E}">
        <p14:creationId xmlns:p14="http://schemas.microsoft.com/office/powerpoint/2010/main" val="229232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1A5B24-1F3A-8149-81AB-A362B9BD0F7E}" type="slidenum">
              <a:rPr lang="en-US"/>
              <a:pPr>
                <a:defRPr/>
              </a:pPr>
              <a:t>‹#›</a:t>
            </a:fld>
            <a:endParaRPr lang="en-US"/>
          </a:p>
        </p:txBody>
      </p:sp>
    </p:spTree>
    <p:extLst>
      <p:ext uri="{BB962C8B-B14F-4D97-AF65-F5344CB8AC3E}">
        <p14:creationId xmlns:p14="http://schemas.microsoft.com/office/powerpoint/2010/main" val="2576774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27038" y="1450975"/>
            <a:ext cx="8229600" cy="45259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9B5B181A-7835-DD41-BF58-A3F21C5EB4A0}" type="slidenum">
              <a:rPr lang="en-US"/>
              <a:pPr>
                <a:defRPr/>
              </a:pPr>
              <a:t>‹#›</a:t>
            </a:fld>
            <a:endParaRPr lang="en-US"/>
          </a:p>
        </p:txBody>
      </p:sp>
      <p:sp>
        <p:nvSpPr>
          <p:cNvPr id="1031" name="AutoShape 7"/>
          <p:cNvSpPr>
            <a:spLocks noChangeArrowheads="1"/>
          </p:cNvSpPr>
          <p:nvPr userDrawn="1"/>
        </p:nvSpPr>
        <p:spPr bwMode="auto">
          <a:xfrm>
            <a:off x="342900" y="1016000"/>
            <a:ext cx="8469313" cy="160338"/>
          </a:xfrm>
          <a:prstGeom prst="roundRect">
            <a:avLst>
              <a:gd name="adj" fmla="val 16667"/>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0" y="0"/>
            <a:ext cx="9144000" cy="1143000"/>
          </a:xfrm>
          <a:prstGeom prst="rect">
            <a:avLst/>
          </a:prstGeom>
          <a:noFill/>
          <a:ln>
            <a:noFill/>
          </a:ln>
          <a:effectLst>
            <a:outerShdw blurRad="63500" dist="17961" dir="189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800" b="1">
          <a:solidFill>
            <a:srgbClr val="33CCCC"/>
          </a:solidFill>
          <a:latin typeface="+mj-lt"/>
          <a:ea typeface="+mj-ea"/>
          <a:cs typeface="ＭＳ Ｐゴシック" charset="0"/>
        </a:defRPr>
      </a:lvl1pPr>
      <a:lvl2pPr algn="ctr" rtl="0" eaLnBrk="0" fontAlgn="base" hangingPunct="0">
        <a:spcBef>
          <a:spcPct val="0"/>
        </a:spcBef>
        <a:spcAft>
          <a:spcPct val="0"/>
        </a:spcAft>
        <a:defRPr sz="4800" b="1">
          <a:solidFill>
            <a:srgbClr val="33CCCC"/>
          </a:solidFill>
          <a:latin typeface="Arial" charset="0"/>
          <a:ea typeface="ＭＳ Ｐゴシック" charset="0"/>
          <a:cs typeface="ＭＳ Ｐゴシック" charset="0"/>
        </a:defRPr>
      </a:lvl2pPr>
      <a:lvl3pPr algn="ctr" rtl="0" eaLnBrk="0" fontAlgn="base" hangingPunct="0">
        <a:spcBef>
          <a:spcPct val="0"/>
        </a:spcBef>
        <a:spcAft>
          <a:spcPct val="0"/>
        </a:spcAft>
        <a:defRPr sz="4800" b="1">
          <a:solidFill>
            <a:srgbClr val="33CCCC"/>
          </a:solidFill>
          <a:latin typeface="Arial" charset="0"/>
          <a:ea typeface="ＭＳ Ｐゴシック" charset="0"/>
          <a:cs typeface="ＭＳ Ｐゴシック" charset="0"/>
        </a:defRPr>
      </a:lvl3pPr>
      <a:lvl4pPr algn="ctr" rtl="0" eaLnBrk="0" fontAlgn="base" hangingPunct="0">
        <a:spcBef>
          <a:spcPct val="0"/>
        </a:spcBef>
        <a:spcAft>
          <a:spcPct val="0"/>
        </a:spcAft>
        <a:defRPr sz="4800" b="1">
          <a:solidFill>
            <a:srgbClr val="33CCCC"/>
          </a:solidFill>
          <a:latin typeface="Arial" charset="0"/>
          <a:ea typeface="ＭＳ Ｐゴシック" charset="0"/>
          <a:cs typeface="ＭＳ Ｐゴシック" charset="0"/>
        </a:defRPr>
      </a:lvl4pPr>
      <a:lvl5pPr algn="ctr" rtl="0" eaLnBrk="0" fontAlgn="base" hangingPunct="0">
        <a:spcBef>
          <a:spcPct val="0"/>
        </a:spcBef>
        <a:spcAft>
          <a:spcPct val="0"/>
        </a:spcAft>
        <a:defRPr sz="4800" b="1">
          <a:solidFill>
            <a:srgbClr val="33CCCC"/>
          </a:solidFill>
          <a:latin typeface="Arial" charset="0"/>
          <a:ea typeface="ＭＳ Ｐゴシック" charset="0"/>
          <a:cs typeface="ＭＳ Ｐゴシック" charset="0"/>
        </a:defRPr>
      </a:lvl5pPr>
      <a:lvl6pPr marL="457200" algn="ctr" rtl="0" fontAlgn="base">
        <a:spcBef>
          <a:spcPct val="0"/>
        </a:spcBef>
        <a:spcAft>
          <a:spcPct val="0"/>
        </a:spcAft>
        <a:defRPr sz="4800" b="1">
          <a:solidFill>
            <a:srgbClr val="33CCCC"/>
          </a:solidFill>
          <a:latin typeface="Arial" charset="0"/>
          <a:ea typeface="ＭＳ Ｐゴシック" charset="0"/>
        </a:defRPr>
      </a:lvl6pPr>
      <a:lvl7pPr marL="914400" algn="ctr" rtl="0" fontAlgn="base">
        <a:spcBef>
          <a:spcPct val="0"/>
        </a:spcBef>
        <a:spcAft>
          <a:spcPct val="0"/>
        </a:spcAft>
        <a:defRPr sz="4800" b="1">
          <a:solidFill>
            <a:srgbClr val="33CCCC"/>
          </a:solidFill>
          <a:latin typeface="Arial" charset="0"/>
          <a:ea typeface="ＭＳ Ｐゴシック" charset="0"/>
        </a:defRPr>
      </a:lvl7pPr>
      <a:lvl8pPr marL="1371600" algn="ctr" rtl="0" fontAlgn="base">
        <a:spcBef>
          <a:spcPct val="0"/>
        </a:spcBef>
        <a:spcAft>
          <a:spcPct val="0"/>
        </a:spcAft>
        <a:defRPr sz="4800" b="1">
          <a:solidFill>
            <a:srgbClr val="33CCCC"/>
          </a:solidFill>
          <a:latin typeface="Arial" charset="0"/>
          <a:ea typeface="ＭＳ Ｐゴシック" charset="0"/>
        </a:defRPr>
      </a:lvl8pPr>
      <a:lvl9pPr marL="1828800" algn="ctr" rtl="0" fontAlgn="base">
        <a:spcBef>
          <a:spcPct val="0"/>
        </a:spcBef>
        <a:spcAft>
          <a:spcPct val="0"/>
        </a:spcAft>
        <a:defRPr sz="4800" b="1">
          <a:solidFill>
            <a:srgbClr val="33CC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CC99"/>
        </a:buClr>
        <a:buSzPct val="70000"/>
        <a:buFont typeface="Wingdings" charset="0"/>
        <a:buChar char="u"/>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00CC99"/>
        </a:buClr>
        <a:buSzPct val="60000"/>
        <a:buFont typeface="Wingdings" charset="0"/>
        <a:buChar char="n"/>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auto">
          <a:xfrm>
            <a:off x="0" y="0"/>
            <a:ext cx="9340850" cy="9382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0979" name="Rectangle 3"/>
          <p:cNvSpPr>
            <a:spLocks noGrp="1" noChangeArrowheads="1"/>
          </p:cNvSpPr>
          <p:nvPr>
            <p:ph type="body" idx="1"/>
          </p:nvPr>
        </p:nvSpPr>
        <p:spPr bwMode="auto">
          <a:xfrm>
            <a:off x="473075" y="1304925"/>
            <a:ext cx="8229600" cy="46418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0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510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510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96D50640-FEA5-A84C-BC1A-2DBA305DDD73}" type="slidenum">
              <a:rPr lang="en-US"/>
              <a:pPr>
                <a:defRPr/>
              </a:pPr>
              <a:t>‹#›</a:t>
            </a:fld>
            <a:endParaRPr lang="en-US"/>
          </a:p>
        </p:txBody>
      </p:sp>
      <p:sp>
        <p:nvSpPr>
          <p:cNvPr id="510983" name="AutoShape 7"/>
          <p:cNvSpPr>
            <a:spLocks noChangeArrowheads="1"/>
          </p:cNvSpPr>
          <p:nvPr userDrawn="1"/>
        </p:nvSpPr>
        <p:spPr bwMode="auto">
          <a:xfrm>
            <a:off x="642938" y="909638"/>
            <a:ext cx="7848600" cy="114300"/>
          </a:xfrm>
          <a:prstGeom prst="roundRect">
            <a:avLst>
              <a:gd name="adj" fmla="val 16667"/>
            </a:avLst>
          </a:prstGeom>
          <a:gradFill rotWithShape="1">
            <a:gsLst>
              <a:gs pos="0">
                <a:srgbClr val="3399FF">
                  <a:gamma/>
                  <a:shade val="46275"/>
                  <a:invGamma/>
                </a:srgbClr>
              </a:gs>
              <a:gs pos="50000">
                <a:srgbClr val="3399FF"/>
              </a:gs>
              <a:gs pos="100000">
                <a:srgbClr val="3399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0983"/>
                                        </p:tgtEl>
                                        <p:attrNameLst>
                                          <p:attrName>style.visibility</p:attrName>
                                        </p:attrNameLst>
                                      </p:cBhvr>
                                      <p:to>
                                        <p:strVal val="visible"/>
                                      </p:to>
                                    </p:set>
                                    <p:anim calcmode="lin" valueType="num">
                                      <p:cBhvr>
                                        <p:cTn id="7" dur="500" fill="hold"/>
                                        <p:tgtEl>
                                          <p:spTgt spid="510983"/>
                                        </p:tgtEl>
                                        <p:attrNameLst>
                                          <p:attrName>ppt_w</p:attrName>
                                        </p:attrNameLst>
                                      </p:cBhvr>
                                      <p:tavLst>
                                        <p:tav tm="0">
                                          <p:val>
                                            <p:fltVal val="0"/>
                                          </p:val>
                                        </p:tav>
                                        <p:tav tm="100000">
                                          <p:val>
                                            <p:strVal val="#ppt_w"/>
                                          </p:val>
                                        </p:tav>
                                      </p:tavLst>
                                    </p:anim>
                                    <p:anim calcmode="lin" valueType="num">
                                      <p:cBhvr>
                                        <p:cTn id="8" dur="500" fill="hold"/>
                                        <p:tgtEl>
                                          <p:spTgt spid="5109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3" grpId="0" animBg="1"/>
    </p:bldLst>
  </p:timing>
  <p:txStyles>
    <p:titleStyle>
      <a:lvl1pPr algn="ctr" rtl="0" eaLnBrk="0" fontAlgn="base" hangingPunct="0">
        <a:spcBef>
          <a:spcPct val="0"/>
        </a:spcBef>
        <a:spcAft>
          <a:spcPct val="0"/>
        </a:spcAft>
        <a:defRPr sz="5400" b="1">
          <a:solidFill>
            <a:srgbClr val="FFCC99"/>
          </a:solidFill>
          <a:latin typeface="+mj-lt"/>
          <a:ea typeface="+mj-ea"/>
          <a:cs typeface="ＭＳ Ｐゴシック" charset="0"/>
        </a:defRPr>
      </a:lvl1pPr>
      <a:lvl2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2pPr>
      <a:lvl3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3pPr>
      <a:lvl4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4pPr>
      <a:lvl5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5pPr>
      <a:lvl6pPr marL="457200" algn="ctr" rtl="0" fontAlgn="base">
        <a:spcBef>
          <a:spcPct val="0"/>
        </a:spcBef>
        <a:spcAft>
          <a:spcPct val="0"/>
        </a:spcAft>
        <a:defRPr sz="5400" b="1">
          <a:solidFill>
            <a:srgbClr val="FFCC99"/>
          </a:solidFill>
          <a:latin typeface="Arial" charset="0"/>
          <a:ea typeface="ＭＳ Ｐゴシック" charset="0"/>
        </a:defRPr>
      </a:lvl6pPr>
      <a:lvl7pPr marL="914400" algn="ctr" rtl="0" fontAlgn="base">
        <a:spcBef>
          <a:spcPct val="0"/>
        </a:spcBef>
        <a:spcAft>
          <a:spcPct val="0"/>
        </a:spcAft>
        <a:defRPr sz="5400" b="1">
          <a:solidFill>
            <a:srgbClr val="FFCC99"/>
          </a:solidFill>
          <a:latin typeface="Arial" charset="0"/>
          <a:ea typeface="ＭＳ Ｐゴシック" charset="0"/>
        </a:defRPr>
      </a:lvl7pPr>
      <a:lvl8pPr marL="1371600" algn="ctr" rtl="0" fontAlgn="base">
        <a:spcBef>
          <a:spcPct val="0"/>
        </a:spcBef>
        <a:spcAft>
          <a:spcPct val="0"/>
        </a:spcAft>
        <a:defRPr sz="5400" b="1">
          <a:solidFill>
            <a:srgbClr val="FFCC99"/>
          </a:solidFill>
          <a:latin typeface="Arial" charset="0"/>
          <a:ea typeface="ＭＳ Ｐゴシック" charset="0"/>
        </a:defRPr>
      </a:lvl8pPr>
      <a:lvl9pPr marL="1828800" algn="ctr" rtl="0" fontAlgn="base">
        <a:spcBef>
          <a:spcPct val="0"/>
        </a:spcBef>
        <a:spcAft>
          <a:spcPct val="0"/>
        </a:spcAft>
        <a:defRPr sz="5400" b="1">
          <a:solidFill>
            <a:srgbClr val="FFCC99"/>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CC99"/>
        </a:buClr>
        <a:buSzPct val="70000"/>
        <a:buFont typeface="Wingdings" charset="0"/>
        <a:buChar char="u"/>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CC99"/>
        </a:buClr>
        <a:buSzPct val="60000"/>
        <a:buFont typeface="Wingdings" charset="0"/>
        <a:buChar char="n"/>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hyperlink" Target="http://charismaticmice.homestead.com/pix3.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hyperlink" Target="http://charismaticmice.homestead.com/pix3.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hyperlink" Target="http://www.guardian.co.uk/Guardian/gallery/image/0,8543,-10904328739,00.html"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hyperlink" Target="http://www.guardian.co.uk/Guardian/gallery/image/0,8543,-10304328739,00.html" TargetMode="External"/><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0.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3" Type="http://schemas.openxmlformats.org/officeDocument/2006/relationships/hyperlink" Target="http://micro.magnet.fsu.edu/cells/animalcell.html" TargetMode="Externa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3082925" y="465138"/>
            <a:ext cx="2976563" cy="727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99"/>
                </a:solidFill>
                <a:effectLst>
                  <a:outerShdw blurRad="63500" dist="91581" dir="18221404" algn="ctr" rotWithShape="0">
                    <a:schemeClr val="tx1">
                      <a:alpha val="50000"/>
                    </a:schemeClr>
                  </a:outerShdw>
                </a:effectLst>
                <a:latin typeface="Arial Black"/>
                <a:ea typeface="Arial Black"/>
                <a:cs typeface="Arial Black"/>
              </a:rPr>
              <a:t>Creation</a:t>
            </a:r>
          </a:p>
        </p:txBody>
      </p:sp>
      <p:sp>
        <p:nvSpPr>
          <p:cNvPr id="4099" name="WordArt 5"/>
          <p:cNvSpPr>
            <a:spLocks noChangeArrowheads="1" noChangeShapeType="1" noTextEdit="1"/>
          </p:cNvSpPr>
          <p:nvPr/>
        </p:nvSpPr>
        <p:spPr bwMode="auto">
          <a:xfrm>
            <a:off x="1333500" y="1390650"/>
            <a:ext cx="6475413" cy="785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99"/>
                </a:solidFill>
                <a:effectLst>
                  <a:outerShdw blurRad="63500" dist="91581" dir="18221404" algn="ctr" rotWithShape="0">
                    <a:schemeClr val="tx1">
                      <a:alpha val="50000"/>
                    </a:schemeClr>
                  </a:outerShdw>
                </a:effectLst>
                <a:latin typeface="Arial Black"/>
                <a:ea typeface="Arial Black"/>
                <a:cs typeface="Arial Black"/>
              </a:rPr>
              <a:t>Cloning and Life</a:t>
            </a:r>
          </a:p>
        </p:txBody>
      </p:sp>
      <p:sp>
        <p:nvSpPr>
          <p:cNvPr id="436230" name="Text Box 6"/>
          <p:cNvSpPr txBox="1">
            <a:spLocks noChangeArrowheads="1"/>
          </p:cNvSpPr>
          <p:nvPr/>
        </p:nvSpPr>
        <p:spPr bwMode="auto">
          <a:xfrm>
            <a:off x="1598613" y="3709988"/>
            <a:ext cx="6003925"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4000">
                <a:solidFill>
                  <a:schemeClr val="bg1"/>
                </a:solidFill>
                <a:cs typeface="+mn-cs"/>
              </a:rPr>
              <a:t>Mike Riddle</a:t>
            </a:r>
          </a:p>
        </p:txBody>
      </p:sp>
      <p:sp>
        <p:nvSpPr>
          <p:cNvPr id="436231" name="Text Box 7"/>
          <p:cNvSpPr txBox="1">
            <a:spLocks noChangeArrowheads="1"/>
          </p:cNvSpPr>
          <p:nvPr/>
        </p:nvSpPr>
        <p:spPr bwMode="auto">
          <a:xfrm>
            <a:off x="1174750" y="4562475"/>
            <a:ext cx="6907213"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Answers In Genesis</a:t>
            </a:r>
          </a:p>
        </p:txBody>
      </p:sp>
      <p:sp>
        <p:nvSpPr>
          <p:cNvPr id="436232" name="Text Box 8"/>
          <p:cNvSpPr txBox="1">
            <a:spLocks noChangeArrowheads="1"/>
          </p:cNvSpPr>
          <p:nvPr/>
        </p:nvSpPr>
        <p:spPr bwMode="auto">
          <a:xfrm>
            <a:off x="1849438" y="2628900"/>
            <a:ext cx="5443537" cy="800100"/>
          </a:xfrm>
          <a:prstGeom prst="rect">
            <a:avLst/>
          </a:prstGeom>
          <a:solidFill>
            <a:schemeClr val="tx1">
              <a:alpha val="56000"/>
            </a:schemeClr>
          </a:solidFill>
          <a:ln w="38100">
            <a:solidFill>
              <a:schemeClr val="accent2"/>
            </a:solid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4400" b="1">
                <a:solidFill>
                  <a:schemeClr val="bg1"/>
                </a:solidFill>
                <a:cs typeface="+mn-cs"/>
              </a:rPr>
              <a:t>The Value of Life</a:t>
            </a:r>
          </a:p>
        </p:txBody>
      </p:sp>
      <p:sp>
        <p:nvSpPr>
          <p:cNvPr id="436233" name="Text Box 9"/>
          <p:cNvSpPr txBox="1">
            <a:spLocks noChangeArrowheads="1"/>
          </p:cNvSpPr>
          <p:nvPr/>
        </p:nvSpPr>
        <p:spPr bwMode="auto">
          <a:xfrm>
            <a:off x="1495425" y="5137150"/>
            <a:ext cx="6516688"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www.AnswesInGenesis.org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45"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3088" y="1909763"/>
            <a:ext cx="4497387" cy="413067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50540" name="Picture 12" descr="chromosom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1900" y="1570038"/>
            <a:ext cx="2584450" cy="464343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50533" name="Rectangle 5"/>
          <p:cNvSpPr>
            <a:spLocks noGrp="1" noChangeArrowheads="1"/>
          </p:cNvSpPr>
          <p:nvPr>
            <p:ph type="title"/>
          </p:nvPr>
        </p:nvSpPr>
        <p:spPr/>
        <p:txBody>
          <a:bodyPr/>
          <a:lstStyle/>
          <a:p>
            <a:pPr eaLnBrk="1" hangingPunct="1">
              <a:defRPr/>
            </a:pPr>
            <a:r>
              <a:rPr lang="en-US" smtClean="0">
                <a:cs typeface="+mj-cs"/>
              </a:rPr>
              <a:t>Cloning Depends on DNA</a:t>
            </a:r>
          </a:p>
        </p:txBody>
      </p:sp>
      <p:grpSp>
        <p:nvGrpSpPr>
          <p:cNvPr id="150543" name="Group 15"/>
          <p:cNvGrpSpPr>
            <a:grpSpLocks/>
          </p:cNvGrpSpPr>
          <p:nvPr/>
        </p:nvGrpSpPr>
        <p:grpSpPr bwMode="auto">
          <a:xfrm>
            <a:off x="5384800" y="1249363"/>
            <a:ext cx="2062163" cy="1552575"/>
            <a:chOff x="3392" y="787"/>
            <a:chExt cx="1299" cy="978"/>
          </a:xfrm>
        </p:grpSpPr>
        <p:sp>
          <p:nvSpPr>
            <p:cNvPr id="150541" name="Text Box 13"/>
            <p:cNvSpPr txBox="1">
              <a:spLocks noChangeArrowheads="1"/>
            </p:cNvSpPr>
            <p:nvPr/>
          </p:nvSpPr>
          <p:spPr bwMode="auto">
            <a:xfrm>
              <a:off x="3465" y="787"/>
              <a:ext cx="1226"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Nucleus</a:t>
              </a:r>
            </a:p>
          </p:txBody>
        </p:sp>
        <p:sp>
          <p:nvSpPr>
            <p:cNvPr id="150542" name="Freeform 14"/>
            <p:cNvSpPr>
              <a:spLocks/>
            </p:cNvSpPr>
            <p:nvPr/>
          </p:nvSpPr>
          <p:spPr bwMode="auto">
            <a:xfrm>
              <a:off x="3392" y="1006"/>
              <a:ext cx="649" cy="759"/>
            </a:xfrm>
            <a:custGeom>
              <a:avLst/>
              <a:gdLst>
                <a:gd name="T0" fmla="*/ 649 w 649"/>
                <a:gd name="T1" fmla="*/ 759 h 759"/>
                <a:gd name="T2" fmla="*/ 91 w 649"/>
                <a:gd name="T3" fmla="*/ 247 h 759"/>
                <a:gd name="T4" fmla="*/ 101 w 649"/>
                <a:gd name="T5" fmla="*/ 0 h 759"/>
              </a:gdLst>
              <a:ahLst/>
              <a:cxnLst>
                <a:cxn ang="0">
                  <a:pos x="T0" y="T1"/>
                </a:cxn>
                <a:cxn ang="0">
                  <a:pos x="T2" y="T3"/>
                </a:cxn>
                <a:cxn ang="0">
                  <a:pos x="T4" y="T5"/>
                </a:cxn>
              </a:cxnLst>
              <a:rect l="0" t="0" r="r" b="b"/>
              <a:pathLst>
                <a:path w="649" h="759">
                  <a:moveTo>
                    <a:pt x="649" y="759"/>
                  </a:moveTo>
                  <a:cubicBezTo>
                    <a:pt x="415" y="566"/>
                    <a:pt x="182" y="374"/>
                    <a:pt x="91" y="247"/>
                  </a:cubicBezTo>
                  <a:cubicBezTo>
                    <a:pt x="0" y="120"/>
                    <a:pt x="99" y="41"/>
                    <a:pt x="101" y="0"/>
                  </a:cubicBezTo>
                </a:path>
              </a:pathLst>
            </a:custGeom>
            <a:noFill/>
            <a:ln w="101600" cmpd="sng">
              <a:solidFill>
                <a:srgbClr val="FFFF00"/>
              </a:solidFill>
              <a:round/>
              <a:headEnd type="triangle" w="med" len="med"/>
              <a:tailEnd type="none" w="med" len="med"/>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grpSp>
      <p:sp>
        <p:nvSpPr>
          <p:cNvPr id="150539" name="Text Box 11"/>
          <p:cNvSpPr txBox="1">
            <a:spLocks noChangeArrowheads="1"/>
          </p:cNvSpPr>
          <p:nvPr/>
        </p:nvSpPr>
        <p:spPr bwMode="auto">
          <a:xfrm>
            <a:off x="1030288" y="6108700"/>
            <a:ext cx="3336925"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Chromosome</a:t>
            </a:r>
          </a:p>
        </p:txBody>
      </p:sp>
      <p:grpSp>
        <p:nvGrpSpPr>
          <p:cNvPr id="150549" name="Group 21"/>
          <p:cNvGrpSpPr>
            <a:grpSpLocks/>
          </p:cNvGrpSpPr>
          <p:nvPr/>
        </p:nvGrpSpPr>
        <p:grpSpPr bwMode="auto">
          <a:xfrm>
            <a:off x="2438400" y="1684338"/>
            <a:ext cx="3149600" cy="4235450"/>
            <a:chOff x="1536" y="1061"/>
            <a:chExt cx="1984" cy="2668"/>
          </a:xfrm>
        </p:grpSpPr>
        <p:sp>
          <p:nvSpPr>
            <p:cNvPr id="150537" name="Line 9"/>
            <p:cNvSpPr>
              <a:spLocks noChangeShapeType="1"/>
            </p:cNvSpPr>
            <p:nvPr/>
          </p:nvSpPr>
          <p:spPr bwMode="auto">
            <a:xfrm flipH="1">
              <a:off x="1751" y="2492"/>
              <a:ext cx="1769" cy="1237"/>
            </a:xfrm>
            <a:prstGeom prst="line">
              <a:avLst/>
            </a:prstGeom>
            <a:noFill/>
            <a:ln w="1016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0548" name="Freeform 20"/>
            <p:cNvSpPr>
              <a:spLocks/>
            </p:cNvSpPr>
            <p:nvPr/>
          </p:nvSpPr>
          <p:spPr bwMode="auto">
            <a:xfrm>
              <a:off x="1536" y="1061"/>
              <a:ext cx="1957" cy="996"/>
            </a:xfrm>
            <a:custGeom>
              <a:avLst/>
              <a:gdLst>
                <a:gd name="T0" fmla="*/ 1957 w 1957"/>
                <a:gd name="T1" fmla="*/ 996 h 996"/>
                <a:gd name="T2" fmla="*/ 1033 w 1957"/>
                <a:gd name="T3" fmla="*/ 512 h 996"/>
                <a:gd name="T4" fmla="*/ 0 w 1957"/>
                <a:gd name="T5" fmla="*/ 0 h 996"/>
              </a:gdLst>
              <a:ahLst/>
              <a:cxnLst>
                <a:cxn ang="0">
                  <a:pos x="T0" y="T1"/>
                </a:cxn>
                <a:cxn ang="0">
                  <a:pos x="T2" y="T3"/>
                </a:cxn>
                <a:cxn ang="0">
                  <a:pos x="T4" y="T5"/>
                </a:cxn>
              </a:cxnLst>
              <a:rect l="0" t="0" r="r" b="b"/>
              <a:pathLst>
                <a:path w="1957" h="996">
                  <a:moveTo>
                    <a:pt x="1957" y="996"/>
                  </a:moveTo>
                  <a:cubicBezTo>
                    <a:pt x="1658" y="837"/>
                    <a:pt x="1359" y="678"/>
                    <a:pt x="1033" y="512"/>
                  </a:cubicBezTo>
                  <a:cubicBezTo>
                    <a:pt x="707" y="346"/>
                    <a:pt x="172" y="85"/>
                    <a:pt x="0" y="0"/>
                  </a:cubicBezTo>
                </a:path>
              </a:pathLst>
            </a:custGeom>
            <a:noFill/>
            <a:ln w="101600" cmpd="sng">
              <a:solidFill>
                <a:srgbClr val="FF33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545"/>
                                        </p:tgtEl>
                                        <p:attrNameLst>
                                          <p:attrName>style.visibility</p:attrName>
                                        </p:attrNameLst>
                                      </p:cBhvr>
                                      <p:to>
                                        <p:strVal val="visible"/>
                                      </p:to>
                                    </p:set>
                                    <p:animEffect transition="in" filter="fade">
                                      <p:cBhvr>
                                        <p:cTn id="7" dur="500"/>
                                        <p:tgtEl>
                                          <p:spTgt spid="15054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50543"/>
                                        </p:tgtEl>
                                        <p:attrNameLst>
                                          <p:attrName>style.visibility</p:attrName>
                                        </p:attrNameLst>
                                      </p:cBhvr>
                                      <p:to>
                                        <p:strVal val="visible"/>
                                      </p:to>
                                    </p:set>
                                    <p:animEffect transition="in" filter="wipe(up)">
                                      <p:cBhvr>
                                        <p:cTn id="11" dur="500"/>
                                        <p:tgtEl>
                                          <p:spTgt spid="15054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0540"/>
                                        </p:tgtEl>
                                        <p:attrNameLst>
                                          <p:attrName>style.visibility</p:attrName>
                                        </p:attrNameLst>
                                      </p:cBhvr>
                                      <p:to>
                                        <p:strVal val="visible"/>
                                      </p:to>
                                    </p:set>
                                    <p:animEffect transition="in" filter="fade">
                                      <p:cBhvr>
                                        <p:cTn id="15" dur="500"/>
                                        <p:tgtEl>
                                          <p:spTgt spid="150540"/>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0549"/>
                                        </p:tgtEl>
                                        <p:attrNameLst>
                                          <p:attrName>style.visibility</p:attrName>
                                        </p:attrNameLst>
                                      </p:cBhvr>
                                      <p:to>
                                        <p:strVal val="visible"/>
                                      </p:to>
                                    </p:set>
                                    <p:animEffect transition="in" filter="wipe(right)">
                                      <p:cBhvr>
                                        <p:cTn id="19" dur="500"/>
                                        <p:tgtEl>
                                          <p:spTgt spid="15054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0539">
                                            <p:txEl>
                                              <p:pRg st="0" end="0"/>
                                            </p:txEl>
                                          </p:spTgt>
                                        </p:tgtEl>
                                        <p:attrNameLst>
                                          <p:attrName>style.visibility</p:attrName>
                                        </p:attrNameLst>
                                      </p:cBhvr>
                                      <p:to>
                                        <p:strVal val="visible"/>
                                      </p:to>
                                    </p:set>
                                    <p:animEffect transition="in" filter="fade">
                                      <p:cBhvr>
                                        <p:cTn id="23" dur="500"/>
                                        <p:tgtEl>
                                          <p:spTgt spid="150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See this Art Print Framed!">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150" y="1289050"/>
            <a:ext cx="2060575" cy="267017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33145" name="Picture 25" descr="Mosqui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6100" y="1958975"/>
            <a:ext cx="2497138" cy="18351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33155" name="Picture 35" descr="artificial_tomato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54775" y="1884363"/>
            <a:ext cx="2035175" cy="177482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33160" name="Rectangle 40"/>
          <p:cNvSpPr>
            <a:spLocks noGrp="1" noChangeArrowheads="1"/>
          </p:cNvSpPr>
          <p:nvPr>
            <p:ph type="title"/>
          </p:nvPr>
        </p:nvSpPr>
        <p:spPr/>
        <p:txBody>
          <a:bodyPr/>
          <a:lstStyle/>
          <a:p>
            <a:pPr eaLnBrk="1" hangingPunct="1">
              <a:defRPr/>
            </a:pPr>
            <a:r>
              <a:rPr lang="en-US" sz="5400" smtClean="0">
                <a:cs typeface="+mj-cs"/>
              </a:rPr>
              <a:t>Chromosomes</a:t>
            </a:r>
          </a:p>
        </p:txBody>
      </p:sp>
      <p:sp>
        <p:nvSpPr>
          <p:cNvPr id="133161" name="Text Box 41"/>
          <p:cNvSpPr txBox="1">
            <a:spLocks noChangeArrowheads="1"/>
          </p:cNvSpPr>
          <p:nvPr/>
        </p:nvSpPr>
        <p:spPr bwMode="auto">
          <a:xfrm>
            <a:off x="900113" y="4191000"/>
            <a:ext cx="898525"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16</a:t>
            </a:r>
          </a:p>
        </p:txBody>
      </p:sp>
      <p:sp>
        <p:nvSpPr>
          <p:cNvPr id="133162" name="Text Box 42"/>
          <p:cNvSpPr txBox="1">
            <a:spLocks noChangeArrowheads="1"/>
          </p:cNvSpPr>
          <p:nvPr/>
        </p:nvSpPr>
        <p:spPr bwMode="auto">
          <a:xfrm>
            <a:off x="4222750" y="4191000"/>
            <a:ext cx="711200"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6</a:t>
            </a:r>
          </a:p>
        </p:txBody>
      </p:sp>
      <p:sp>
        <p:nvSpPr>
          <p:cNvPr id="133163" name="Text Box 43"/>
          <p:cNvSpPr txBox="1">
            <a:spLocks noChangeArrowheads="1"/>
          </p:cNvSpPr>
          <p:nvPr/>
        </p:nvSpPr>
        <p:spPr bwMode="auto">
          <a:xfrm>
            <a:off x="7112000" y="4191000"/>
            <a:ext cx="957263"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24</a:t>
            </a:r>
          </a:p>
        </p:txBody>
      </p:sp>
      <p:pic>
        <p:nvPicPr>
          <p:cNvPr id="17416" name="Picture 44" descr="chromosom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3138" y="5037138"/>
            <a:ext cx="8159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1"/>
                                        </p:tgtEl>
                                        <p:attrNameLst>
                                          <p:attrName>style.visibility</p:attrName>
                                        </p:attrNameLst>
                                      </p:cBhvr>
                                      <p:to>
                                        <p:strVal val="visible"/>
                                      </p:to>
                                    </p:set>
                                    <p:animEffect transition="in" filter="fade">
                                      <p:cBhvr>
                                        <p:cTn id="7" dur="500"/>
                                        <p:tgtEl>
                                          <p:spTgt spid="133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fade">
                                      <p:cBhvr>
                                        <p:cTn id="12" dur="500"/>
                                        <p:tgtEl>
                                          <p:spTgt spid="13312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3162"/>
                                        </p:tgtEl>
                                        <p:attrNameLst>
                                          <p:attrName>style.visibility</p:attrName>
                                        </p:attrNameLst>
                                      </p:cBhvr>
                                      <p:to>
                                        <p:strVal val="visible"/>
                                      </p:to>
                                    </p:set>
                                    <p:animEffect transition="in" filter="fade">
                                      <p:cBhvr>
                                        <p:cTn id="16" dur="500"/>
                                        <p:tgtEl>
                                          <p:spTgt spid="1331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3145"/>
                                        </p:tgtEl>
                                        <p:attrNameLst>
                                          <p:attrName>style.visibility</p:attrName>
                                        </p:attrNameLst>
                                      </p:cBhvr>
                                      <p:to>
                                        <p:strVal val="visible"/>
                                      </p:to>
                                    </p:set>
                                    <p:animEffect transition="in" filter="fade">
                                      <p:cBhvr>
                                        <p:cTn id="21" dur="500"/>
                                        <p:tgtEl>
                                          <p:spTgt spid="133145"/>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3163"/>
                                        </p:tgtEl>
                                        <p:attrNameLst>
                                          <p:attrName>style.visibility</p:attrName>
                                        </p:attrNameLst>
                                      </p:cBhvr>
                                      <p:to>
                                        <p:strVal val="visible"/>
                                      </p:to>
                                    </p:set>
                                    <p:animEffect transition="in" filter="fade">
                                      <p:cBhvr>
                                        <p:cTn id="25" dur="500"/>
                                        <p:tgtEl>
                                          <p:spTgt spid="1331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33155"/>
                                        </p:tgtEl>
                                        <p:attrNameLst>
                                          <p:attrName>style.visibility</p:attrName>
                                        </p:attrNameLst>
                                      </p:cBhvr>
                                      <p:to>
                                        <p:strVal val="visible"/>
                                      </p:to>
                                    </p:set>
                                    <p:animEffect transition="in" filter="fade">
                                      <p:cBhvr>
                                        <p:cTn id="30" dur="500"/>
                                        <p:tgtEl>
                                          <p:spTgt spid="13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1" grpId="0" animBg="1"/>
      <p:bldP spid="133162" grpId="0" animBg="1"/>
      <p:bldP spid="1331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pPr eaLnBrk="1" hangingPunct="1">
              <a:defRPr/>
            </a:pPr>
            <a:r>
              <a:rPr lang="en-US" sz="5400" smtClean="0">
                <a:cs typeface="+mj-cs"/>
              </a:rPr>
              <a:t>Chromosomes</a:t>
            </a:r>
          </a:p>
        </p:txBody>
      </p:sp>
      <p:pic>
        <p:nvPicPr>
          <p:cNvPr id="135173" name="Picture 5" descr="flinkertop">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6913" y="1474788"/>
            <a:ext cx="2400300" cy="30162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35175" name="Text Box 7"/>
          <p:cNvSpPr txBox="1">
            <a:spLocks noChangeArrowheads="1"/>
          </p:cNvSpPr>
          <p:nvPr/>
        </p:nvSpPr>
        <p:spPr bwMode="auto">
          <a:xfrm>
            <a:off x="1135063" y="4637088"/>
            <a:ext cx="914400"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78</a:t>
            </a:r>
          </a:p>
        </p:txBody>
      </p:sp>
      <p:sp>
        <p:nvSpPr>
          <p:cNvPr id="135176" name="Text Box 8"/>
          <p:cNvSpPr txBox="1">
            <a:spLocks noChangeArrowheads="1"/>
          </p:cNvSpPr>
          <p:nvPr/>
        </p:nvSpPr>
        <p:spPr bwMode="auto">
          <a:xfrm>
            <a:off x="3860800" y="4637088"/>
            <a:ext cx="855663"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40</a:t>
            </a:r>
          </a:p>
        </p:txBody>
      </p:sp>
      <p:sp>
        <p:nvSpPr>
          <p:cNvPr id="135177" name="Text Box 9"/>
          <p:cNvSpPr txBox="1">
            <a:spLocks noChangeArrowheads="1"/>
          </p:cNvSpPr>
          <p:nvPr/>
        </p:nvSpPr>
        <p:spPr bwMode="auto">
          <a:xfrm>
            <a:off x="7077075" y="4637088"/>
            <a:ext cx="855663" cy="730250"/>
          </a:xfrm>
          <a:prstGeom prst="rect">
            <a:avLst/>
          </a:prstGeom>
          <a:solidFill>
            <a:schemeClr val="bg1"/>
          </a:solidFill>
          <a:ln w="28575">
            <a:solidFill>
              <a:srgbClr val="000066"/>
            </a:solidFill>
            <a:miter lim="800000"/>
            <a:headEnd/>
            <a:tailEnd/>
          </a:ln>
          <a:effectLst>
            <a:outerShdw blurRad="63500" dist="53882" dir="18900000" algn="ctr" rotWithShape="0">
              <a:schemeClr val="tx1">
                <a:alpha val="74998"/>
              </a:schemeClr>
            </a:outerShdw>
          </a:effectLst>
        </p:spPr>
        <p:txBody>
          <a:bodyPr>
            <a:spAutoFit/>
          </a:bodyPr>
          <a:lstStyle/>
          <a:p>
            <a:pPr algn="ctr">
              <a:spcBef>
                <a:spcPct val="50000"/>
              </a:spcBef>
              <a:defRPr/>
            </a:pPr>
            <a:r>
              <a:rPr lang="en-US" sz="4000">
                <a:cs typeface="+mn-cs"/>
              </a:rPr>
              <a:t>46</a:t>
            </a:r>
          </a:p>
        </p:txBody>
      </p:sp>
      <p:pic>
        <p:nvPicPr>
          <p:cNvPr id="135180" name="Picture 12" descr="DSC0324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013" y="1504950"/>
            <a:ext cx="2876550" cy="2379663"/>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35182" name="Picture 14" descr="Taylen Kinsey Trenton aug0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3488" y="1320800"/>
            <a:ext cx="2295525" cy="32099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fade">
                                      <p:cBhvr>
                                        <p:cTn id="7" dur="500"/>
                                        <p:tgtEl>
                                          <p:spTgt spid="135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80"/>
                                        </p:tgtEl>
                                        <p:attrNameLst>
                                          <p:attrName>style.visibility</p:attrName>
                                        </p:attrNameLst>
                                      </p:cBhvr>
                                      <p:to>
                                        <p:strVal val="visible"/>
                                      </p:to>
                                    </p:set>
                                    <p:animEffect transition="in" filter="fade">
                                      <p:cBhvr>
                                        <p:cTn id="12" dur="500"/>
                                        <p:tgtEl>
                                          <p:spTgt spid="13518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5176"/>
                                        </p:tgtEl>
                                        <p:attrNameLst>
                                          <p:attrName>style.visibility</p:attrName>
                                        </p:attrNameLst>
                                      </p:cBhvr>
                                      <p:to>
                                        <p:strVal val="visible"/>
                                      </p:to>
                                    </p:set>
                                    <p:animEffect transition="in" filter="fade">
                                      <p:cBhvr>
                                        <p:cTn id="16" dur="500"/>
                                        <p:tgtEl>
                                          <p:spTgt spid="1351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5173"/>
                                        </p:tgtEl>
                                        <p:attrNameLst>
                                          <p:attrName>style.visibility</p:attrName>
                                        </p:attrNameLst>
                                      </p:cBhvr>
                                      <p:to>
                                        <p:strVal val="visible"/>
                                      </p:to>
                                    </p:set>
                                    <p:animEffect transition="in" filter="fade">
                                      <p:cBhvr>
                                        <p:cTn id="21" dur="500"/>
                                        <p:tgtEl>
                                          <p:spTgt spid="135173"/>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5177"/>
                                        </p:tgtEl>
                                        <p:attrNameLst>
                                          <p:attrName>style.visibility</p:attrName>
                                        </p:attrNameLst>
                                      </p:cBhvr>
                                      <p:to>
                                        <p:strVal val="visible"/>
                                      </p:to>
                                    </p:set>
                                    <p:animEffect transition="in" filter="fade">
                                      <p:cBhvr>
                                        <p:cTn id="25" dur="500"/>
                                        <p:tgtEl>
                                          <p:spTgt spid="1351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35182"/>
                                        </p:tgtEl>
                                        <p:attrNameLst>
                                          <p:attrName>style.visibility</p:attrName>
                                        </p:attrNameLst>
                                      </p:cBhvr>
                                      <p:to>
                                        <p:strVal val="visible"/>
                                      </p:to>
                                    </p:set>
                                    <p:animEffect transition="in" filter="fade">
                                      <p:cBhvr>
                                        <p:cTn id="30" dur="5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animBg="1"/>
      <p:bldP spid="135176" grpId="0" animBg="1"/>
      <p:bldP spid="1351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z="5400" smtClean="0">
                <a:cs typeface="+mj-cs"/>
              </a:rPr>
              <a:t>The Making of Dolly</a:t>
            </a:r>
          </a:p>
        </p:txBody>
      </p:sp>
      <p:sp>
        <p:nvSpPr>
          <p:cNvPr id="154628" name="Text Box 4"/>
          <p:cNvSpPr txBox="1">
            <a:spLocks noChangeArrowheads="1"/>
          </p:cNvSpPr>
          <p:nvPr/>
        </p:nvSpPr>
        <p:spPr bwMode="auto">
          <a:xfrm>
            <a:off x="1684338" y="1125538"/>
            <a:ext cx="6065837"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chemeClr val="bg1"/>
                </a:solidFill>
                <a:cs typeface="+mn-cs"/>
              </a:rPr>
              <a:t>Cloning depends on DNA</a:t>
            </a:r>
          </a:p>
        </p:txBody>
      </p:sp>
      <p:sp>
        <p:nvSpPr>
          <p:cNvPr id="154629" name="Text Box 5"/>
          <p:cNvSpPr txBox="1">
            <a:spLocks noChangeArrowheads="1"/>
          </p:cNvSpPr>
          <p:nvPr/>
        </p:nvSpPr>
        <p:spPr bwMode="auto">
          <a:xfrm>
            <a:off x="522288" y="1728788"/>
            <a:ext cx="8302625"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333399"/>
              </a:buClr>
              <a:buSzPct val="70000"/>
              <a:buFont typeface="Wingdings" charset="0"/>
              <a:buNone/>
              <a:defRPr/>
            </a:pPr>
            <a:r>
              <a:rPr lang="en-US" sz="3200" smtClean="0">
                <a:solidFill>
                  <a:schemeClr val="bg1"/>
                </a:solidFill>
                <a:cs typeface="+mn-cs"/>
              </a:rPr>
              <a:t>Step 1: Take the Nuclei out of a sheep egg</a:t>
            </a:r>
          </a:p>
        </p:txBody>
      </p:sp>
      <p:grpSp>
        <p:nvGrpSpPr>
          <p:cNvPr id="19460" name="Group 6"/>
          <p:cNvGrpSpPr>
            <a:grpSpLocks/>
          </p:cNvGrpSpPr>
          <p:nvPr/>
        </p:nvGrpSpPr>
        <p:grpSpPr bwMode="auto">
          <a:xfrm>
            <a:off x="6911975" y="3562350"/>
            <a:ext cx="2160588" cy="2406650"/>
            <a:chOff x="4089" y="2545"/>
            <a:chExt cx="1361" cy="1516"/>
          </a:xfrm>
        </p:grpSpPr>
        <p:sp>
          <p:nvSpPr>
            <p:cNvPr id="154631" name="AutoShape 7"/>
            <p:cNvSpPr>
              <a:spLocks noChangeArrowheads="1"/>
            </p:cNvSpPr>
            <p:nvPr/>
          </p:nvSpPr>
          <p:spPr bwMode="auto">
            <a:xfrm>
              <a:off x="5149" y="3218"/>
              <a:ext cx="301" cy="514"/>
            </a:xfrm>
            <a:prstGeom prst="curvedLeftArrow">
              <a:avLst>
                <a:gd name="adj1" fmla="val 34153"/>
                <a:gd name="adj2" fmla="val 68306"/>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9476" name="Group 8"/>
            <p:cNvGrpSpPr>
              <a:grpSpLocks/>
            </p:cNvGrpSpPr>
            <p:nvPr/>
          </p:nvGrpSpPr>
          <p:grpSpPr bwMode="auto">
            <a:xfrm>
              <a:off x="4089" y="2545"/>
              <a:ext cx="1110" cy="1516"/>
              <a:chOff x="4128" y="752"/>
              <a:chExt cx="1324" cy="1809"/>
            </a:xfrm>
          </p:grpSpPr>
          <p:grpSp>
            <p:nvGrpSpPr>
              <p:cNvPr id="19477" name="Group 9"/>
              <p:cNvGrpSpPr>
                <a:grpSpLocks/>
              </p:cNvGrpSpPr>
              <p:nvPr/>
            </p:nvGrpSpPr>
            <p:grpSpPr bwMode="auto">
              <a:xfrm>
                <a:off x="4128" y="752"/>
                <a:ext cx="1199" cy="1809"/>
                <a:chOff x="3415" y="2078"/>
                <a:chExt cx="1411" cy="2129"/>
              </a:xfrm>
            </p:grpSpPr>
            <p:pic>
              <p:nvPicPr>
                <p:cNvPr id="19479" name="Picture 10" descr="j0274838"/>
                <p:cNvPicPr>
                  <a:picLocks noChangeAspect="1" noChangeArrowheads="1"/>
                </p:cNvPicPr>
                <p:nvPr/>
              </p:nvPicPr>
              <p:blipFill>
                <a:blip r:embed="rId3" cstate="screen">
                  <a:extLst>
                    <a:ext uri="{28A0092B-C50C-407E-A947-70E740481C1C}">
                      <a14:useLocalDpi xmlns:a14="http://schemas.microsoft.com/office/drawing/2010/main"/>
                    </a:ext>
                  </a:extLst>
                </a:blip>
                <a:srcRect b="38170"/>
                <a:stretch>
                  <a:fillRect/>
                </a:stretch>
              </p:blipFill>
              <p:spPr bwMode="auto">
                <a:xfrm>
                  <a:off x="3504" y="2078"/>
                  <a:ext cx="1101"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0" name="Group 11"/>
                <p:cNvGrpSpPr>
                  <a:grpSpLocks/>
                </p:cNvGrpSpPr>
                <p:nvPr/>
              </p:nvGrpSpPr>
              <p:grpSpPr bwMode="auto">
                <a:xfrm>
                  <a:off x="3415" y="3040"/>
                  <a:ext cx="1411" cy="1167"/>
                  <a:chOff x="2976" y="2736"/>
                  <a:chExt cx="1411" cy="1167"/>
                </a:xfrm>
              </p:grpSpPr>
              <p:pic>
                <p:nvPicPr>
                  <p:cNvPr id="19481" name="Picture 12" descr="j010648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6" y="2736"/>
                    <a:ext cx="1150"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13" descr="j010648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264"/>
                    <a:ext cx="691"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478" name="AutoShape 14"/>
              <p:cNvSpPr>
                <a:spLocks noChangeAspect="1" noChangeArrowheads="1" noTextEdit="1"/>
              </p:cNvSpPr>
              <p:nvPr/>
            </p:nvSpPr>
            <p:spPr bwMode="auto">
              <a:xfrm>
                <a:off x="4375" y="1113"/>
                <a:ext cx="1077"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
        <p:nvSpPr>
          <p:cNvPr id="154639" name="Freeform 15"/>
          <p:cNvSpPr>
            <a:spLocks/>
          </p:cNvSpPr>
          <p:nvPr/>
        </p:nvSpPr>
        <p:spPr bwMode="auto">
          <a:xfrm>
            <a:off x="4619625" y="3436938"/>
            <a:ext cx="1931988" cy="2559050"/>
          </a:xfrm>
          <a:custGeom>
            <a:avLst/>
            <a:gdLst>
              <a:gd name="T0" fmla="*/ 868359 w 3918"/>
              <a:gd name="T1" fmla="*/ 2554464 h 5022"/>
              <a:gd name="T2" fmla="*/ 678513 w 3918"/>
              <a:gd name="T3" fmla="*/ 2514718 h 5022"/>
              <a:gd name="T4" fmla="*/ 505926 w 3918"/>
              <a:gd name="T5" fmla="*/ 2438792 h 5022"/>
              <a:gd name="T6" fmla="*/ 351584 w 3918"/>
              <a:gd name="T7" fmla="*/ 2330254 h 5022"/>
              <a:gd name="T8" fmla="*/ 220418 w 3918"/>
              <a:gd name="T9" fmla="*/ 2195219 h 5022"/>
              <a:gd name="T10" fmla="*/ 115387 w 3918"/>
              <a:gd name="T11" fmla="*/ 2034195 h 5022"/>
              <a:gd name="T12" fmla="*/ 42900 w 3918"/>
              <a:gd name="T13" fmla="*/ 1854827 h 5022"/>
              <a:gd name="T14" fmla="*/ 3945 w 3918"/>
              <a:gd name="T15" fmla="*/ 1659663 h 5022"/>
              <a:gd name="T16" fmla="*/ 3452 w 3918"/>
              <a:gd name="T17" fmla="*/ 1448702 h 5022"/>
              <a:gd name="T18" fmla="*/ 31066 w 3918"/>
              <a:gd name="T19" fmla="*/ 1207676 h 5022"/>
              <a:gd name="T20" fmla="*/ 88759 w 3918"/>
              <a:gd name="T21" fmla="*/ 951873 h 5022"/>
              <a:gd name="T22" fmla="*/ 175546 w 3918"/>
              <a:gd name="T23" fmla="*/ 694541 h 5022"/>
              <a:gd name="T24" fmla="*/ 294384 w 3918"/>
              <a:gd name="T25" fmla="*/ 453515 h 5022"/>
              <a:gd name="T26" fmla="*/ 444288 w 3918"/>
              <a:gd name="T27" fmla="*/ 248160 h 5022"/>
              <a:gd name="T28" fmla="*/ 628217 w 3918"/>
              <a:gd name="T29" fmla="*/ 95289 h 5022"/>
              <a:gd name="T30" fmla="*/ 844690 w 3918"/>
              <a:gd name="T31" fmla="*/ 10701 h 5022"/>
              <a:gd name="T32" fmla="*/ 1087298 w 3918"/>
              <a:gd name="T33" fmla="*/ 11720 h 5022"/>
              <a:gd name="T34" fmla="*/ 1304264 w 3918"/>
              <a:gd name="T35" fmla="*/ 97837 h 5022"/>
              <a:gd name="T36" fmla="*/ 1487700 w 3918"/>
              <a:gd name="T37" fmla="*/ 251727 h 5022"/>
              <a:gd name="T38" fmla="*/ 1637111 w 3918"/>
              <a:gd name="T39" fmla="*/ 457082 h 5022"/>
              <a:gd name="T40" fmla="*/ 1756442 w 3918"/>
              <a:gd name="T41" fmla="*/ 696070 h 5022"/>
              <a:gd name="T42" fmla="*/ 1843229 w 3918"/>
              <a:gd name="T43" fmla="*/ 952892 h 5022"/>
              <a:gd name="T44" fmla="*/ 1900922 w 3918"/>
              <a:gd name="T45" fmla="*/ 1209205 h 5022"/>
              <a:gd name="T46" fmla="*/ 1928043 w 3918"/>
              <a:gd name="T47" fmla="*/ 1448702 h 5022"/>
              <a:gd name="T48" fmla="*/ 1928043 w 3918"/>
              <a:gd name="T49" fmla="*/ 1659663 h 5022"/>
              <a:gd name="T50" fmla="*/ 1889088 w 3918"/>
              <a:gd name="T51" fmla="*/ 1854827 h 5022"/>
              <a:gd name="T52" fmla="*/ 1815615 w 3918"/>
              <a:gd name="T53" fmla="*/ 2034195 h 5022"/>
              <a:gd name="T54" fmla="*/ 1711077 w 3918"/>
              <a:gd name="T55" fmla="*/ 2195219 h 5022"/>
              <a:gd name="T56" fmla="*/ 1580404 w 3918"/>
              <a:gd name="T57" fmla="*/ 2330254 h 5022"/>
              <a:gd name="T58" fmla="*/ 1426062 w 3918"/>
              <a:gd name="T59" fmla="*/ 2438792 h 5022"/>
              <a:gd name="T60" fmla="*/ 1252488 w 3918"/>
              <a:gd name="T61" fmla="*/ 2514718 h 5022"/>
              <a:gd name="T62" fmla="*/ 1063629 w 3918"/>
              <a:gd name="T63" fmla="*/ 2554464 h 50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18" h="5022">
                <a:moveTo>
                  <a:pt x="1960" y="5022"/>
                </a:moveTo>
                <a:lnTo>
                  <a:pt x="1761" y="5013"/>
                </a:lnTo>
                <a:lnTo>
                  <a:pt x="1565" y="4983"/>
                </a:lnTo>
                <a:lnTo>
                  <a:pt x="1376" y="4935"/>
                </a:lnTo>
                <a:lnTo>
                  <a:pt x="1198" y="4868"/>
                </a:lnTo>
                <a:lnTo>
                  <a:pt x="1026" y="4786"/>
                </a:lnTo>
                <a:lnTo>
                  <a:pt x="864" y="4687"/>
                </a:lnTo>
                <a:lnTo>
                  <a:pt x="713" y="4573"/>
                </a:lnTo>
                <a:lnTo>
                  <a:pt x="573" y="4447"/>
                </a:lnTo>
                <a:lnTo>
                  <a:pt x="447" y="4308"/>
                </a:lnTo>
                <a:lnTo>
                  <a:pt x="334" y="4155"/>
                </a:lnTo>
                <a:lnTo>
                  <a:pt x="234" y="3992"/>
                </a:lnTo>
                <a:lnTo>
                  <a:pt x="153" y="3821"/>
                </a:lnTo>
                <a:lnTo>
                  <a:pt x="87" y="3640"/>
                </a:lnTo>
                <a:lnTo>
                  <a:pt x="39" y="3453"/>
                </a:lnTo>
                <a:lnTo>
                  <a:pt x="8" y="3257"/>
                </a:lnTo>
                <a:lnTo>
                  <a:pt x="0" y="3057"/>
                </a:lnTo>
                <a:lnTo>
                  <a:pt x="7" y="2843"/>
                </a:lnTo>
                <a:lnTo>
                  <a:pt x="27" y="2615"/>
                </a:lnTo>
                <a:lnTo>
                  <a:pt x="63" y="2370"/>
                </a:lnTo>
                <a:lnTo>
                  <a:pt x="113" y="2123"/>
                </a:lnTo>
                <a:lnTo>
                  <a:pt x="180" y="1868"/>
                </a:lnTo>
                <a:lnTo>
                  <a:pt x="259" y="1611"/>
                </a:lnTo>
                <a:lnTo>
                  <a:pt x="356" y="1363"/>
                </a:lnTo>
                <a:lnTo>
                  <a:pt x="469" y="1120"/>
                </a:lnTo>
                <a:lnTo>
                  <a:pt x="597" y="890"/>
                </a:lnTo>
                <a:lnTo>
                  <a:pt x="740" y="678"/>
                </a:lnTo>
                <a:lnTo>
                  <a:pt x="901" y="487"/>
                </a:lnTo>
                <a:lnTo>
                  <a:pt x="1079" y="322"/>
                </a:lnTo>
                <a:lnTo>
                  <a:pt x="1274" y="187"/>
                </a:lnTo>
                <a:lnTo>
                  <a:pt x="1485" y="85"/>
                </a:lnTo>
                <a:lnTo>
                  <a:pt x="1713" y="21"/>
                </a:lnTo>
                <a:lnTo>
                  <a:pt x="1960" y="0"/>
                </a:lnTo>
                <a:lnTo>
                  <a:pt x="2205" y="23"/>
                </a:lnTo>
                <a:lnTo>
                  <a:pt x="2433" y="89"/>
                </a:lnTo>
                <a:lnTo>
                  <a:pt x="2645" y="192"/>
                </a:lnTo>
                <a:lnTo>
                  <a:pt x="2839" y="329"/>
                </a:lnTo>
                <a:lnTo>
                  <a:pt x="3017" y="494"/>
                </a:lnTo>
                <a:lnTo>
                  <a:pt x="3178" y="685"/>
                </a:lnTo>
                <a:lnTo>
                  <a:pt x="3320" y="897"/>
                </a:lnTo>
                <a:lnTo>
                  <a:pt x="3449" y="1125"/>
                </a:lnTo>
                <a:lnTo>
                  <a:pt x="3562" y="1366"/>
                </a:lnTo>
                <a:lnTo>
                  <a:pt x="3657" y="1616"/>
                </a:lnTo>
                <a:lnTo>
                  <a:pt x="3738" y="1870"/>
                </a:lnTo>
                <a:lnTo>
                  <a:pt x="3805" y="2124"/>
                </a:lnTo>
                <a:lnTo>
                  <a:pt x="3855" y="2373"/>
                </a:lnTo>
                <a:lnTo>
                  <a:pt x="3891" y="2615"/>
                </a:lnTo>
                <a:lnTo>
                  <a:pt x="3910" y="2843"/>
                </a:lnTo>
                <a:lnTo>
                  <a:pt x="3918" y="3057"/>
                </a:lnTo>
                <a:lnTo>
                  <a:pt x="3910" y="3257"/>
                </a:lnTo>
                <a:lnTo>
                  <a:pt x="3879" y="3453"/>
                </a:lnTo>
                <a:lnTo>
                  <a:pt x="3831" y="3640"/>
                </a:lnTo>
                <a:lnTo>
                  <a:pt x="3764" y="3821"/>
                </a:lnTo>
                <a:lnTo>
                  <a:pt x="3682" y="3992"/>
                </a:lnTo>
                <a:lnTo>
                  <a:pt x="3584" y="4155"/>
                </a:lnTo>
                <a:lnTo>
                  <a:pt x="3470" y="4308"/>
                </a:lnTo>
                <a:lnTo>
                  <a:pt x="3345" y="4447"/>
                </a:lnTo>
                <a:lnTo>
                  <a:pt x="3205" y="4573"/>
                </a:lnTo>
                <a:lnTo>
                  <a:pt x="3054" y="4687"/>
                </a:lnTo>
                <a:lnTo>
                  <a:pt x="2892" y="4786"/>
                </a:lnTo>
                <a:lnTo>
                  <a:pt x="2722" y="4868"/>
                </a:lnTo>
                <a:lnTo>
                  <a:pt x="2540" y="4935"/>
                </a:lnTo>
                <a:lnTo>
                  <a:pt x="2353" y="4983"/>
                </a:lnTo>
                <a:lnTo>
                  <a:pt x="2157" y="5013"/>
                </a:lnTo>
                <a:lnTo>
                  <a:pt x="1960" y="5022"/>
                </a:lnTo>
                <a:close/>
              </a:path>
            </a:pathLst>
          </a:custGeom>
          <a:solidFill>
            <a:srgbClr val="FFFFFF"/>
          </a:solidFill>
          <a:ln w="57150" cmpd="sng">
            <a:solidFill>
              <a:srgbClr val="000000"/>
            </a:solidFill>
            <a:prstDash val="solid"/>
            <a:round/>
            <a:headEnd/>
            <a:tailEnd/>
          </a:ln>
        </p:spPr>
        <p:txBody>
          <a:bodyPr/>
          <a:lstStyle/>
          <a:p>
            <a:endParaRPr lang="en-US"/>
          </a:p>
        </p:txBody>
      </p:sp>
      <p:sp>
        <p:nvSpPr>
          <p:cNvPr id="19462" name="Freeform 17"/>
          <p:cNvSpPr>
            <a:spLocks/>
          </p:cNvSpPr>
          <p:nvPr/>
        </p:nvSpPr>
        <p:spPr bwMode="auto">
          <a:xfrm>
            <a:off x="563563" y="3430588"/>
            <a:ext cx="1974850" cy="2532062"/>
          </a:xfrm>
          <a:custGeom>
            <a:avLst/>
            <a:gdLst>
              <a:gd name="T0" fmla="*/ 887624 w 3918"/>
              <a:gd name="T1" fmla="*/ 2527524 h 5022"/>
              <a:gd name="T2" fmla="*/ 693567 w 3918"/>
              <a:gd name="T3" fmla="*/ 2488197 h 5022"/>
              <a:gd name="T4" fmla="*/ 517151 w 3918"/>
              <a:gd name="T5" fmla="*/ 2413072 h 5022"/>
              <a:gd name="T6" fmla="*/ 359384 w 3918"/>
              <a:gd name="T7" fmla="*/ 2305679 h 5022"/>
              <a:gd name="T8" fmla="*/ 225308 w 3918"/>
              <a:gd name="T9" fmla="*/ 2172068 h 5022"/>
              <a:gd name="T10" fmla="*/ 117947 w 3918"/>
              <a:gd name="T11" fmla="*/ 2012742 h 5022"/>
              <a:gd name="T12" fmla="*/ 43852 w 3918"/>
              <a:gd name="T13" fmla="*/ 1835266 h 5022"/>
              <a:gd name="T14" fmla="*/ 4032 w 3918"/>
              <a:gd name="T15" fmla="*/ 1642160 h 5022"/>
              <a:gd name="T16" fmla="*/ 3528 w 3918"/>
              <a:gd name="T17" fmla="*/ 1433423 h 5022"/>
              <a:gd name="T18" fmla="*/ 31755 w 3918"/>
              <a:gd name="T19" fmla="*/ 1194940 h 5022"/>
              <a:gd name="T20" fmla="*/ 90728 w 3918"/>
              <a:gd name="T21" fmla="*/ 941834 h 5022"/>
              <a:gd name="T22" fmla="*/ 179440 w 3918"/>
              <a:gd name="T23" fmla="*/ 687216 h 5022"/>
              <a:gd name="T24" fmla="*/ 300915 w 3918"/>
              <a:gd name="T25" fmla="*/ 448733 h 5022"/>
              <a:gd name="T26" fmla="*/ 454145 w 3918"/>
              <a:gd name="T27" fmla="*/ 245542 h 5022"/>
              <a:gd name="T28" fmla="*/ 642154 w 3918"/>
              <a:gd name="T29" fmla="*/ 94284 h 5022"/>
              <a:gd name="T30" fmla="*/ 863430 w 3918"/>
              <a:gd name="T31" fmla="*/ 10588 h 5022"/>
              <a:gd name="T32" fmla="*/ 1111420 w 3918"/>
              <a:gd name="T33" fmla="*/ 11596 h 5022"/>
              <a:gd name="T34" fmla="*/ 1333200 w 3918"/>
              <a:gd name="T35" fmla="*/ 96805 h 5022"/>
              <a:gd name="T36" fmla="*/ 1520705 w 3918"/>
              <a:gd name="T37" fmla="*/ 249072 h 5022"/>
              <a:gd name="T38" fmla="*/ 1673431 w 3918"/>
              <a:gd name="T39" fmla="*/ 452262 h 5022"/>
              <a:gd name="T40" fmla="*/ 1795410 w 3918"/>
              <a:gd name="T41" fmla="*/ 688729 h 5022"/>
              <a:gd name="T42" fmla="*/ 1884122 w 3918"/>
              <a:gd name="T43" fmla="*/ 942843 h 5022"/>
              <a:gd name="T44" fmla="*/ 1943095 w 3918"/>
              <a:gd name="T45" fmla="*/ 1196452 h 5022"/>
              <a:gd name="T46" fmla="*/ 1970818 w 3918"/>
              <a:gd name="T47" fmla="*/ 1433423 h 5022"/>
              <a:gd name="T48" fmla="*/ 1970818 w 3918"/>
              <a:gd name="T49" fmla="*/ 1642160 h 5022"/>
              <a:gd name="T50" fmla="*/ 1930998 w 3918"/>
              <a:gd name="T51" fmla="*/ 1835266 h 5022"/>
              <a:gd name="T52" fmla="*/ 1855895 w 3918"/>
              <a:gd name="T53" fmla="*/ 2012742 h 5022"/>
              <a:gd name="T54" fmla="*/ 1749038 w 3918"/>
              <a:gd name="T55" fmla="*/ 2172068 h 5022"/>
              <a:gd name="T56" fmla="*/ 1615466 w 3918"/>
              <a:gd name="T57" fmla="*/ 2305679 h 5022"/>
              <a:gd name="T58" fmla="*/ 1457699 w 3918"/>
              <a:gd name="T59" fmla="*/ 2413072 h 5022"/>
              <a:gd name="T60" fmla="*/ 1280275 w 3918"/>
              <a:gd name="T61" fmla="*/ 2488197 h 5022"/>
              <a:gd name="T62" fmla="*/ 1087226 w 3918"/>
              <a:gd name="T63" fmla="*/ 2527524 h 50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18" h="5022">
                <a:moveTo>
                  <a:pt x="1960" y="5022"/>
                </a:moveTo>
                <a:lnTo>
                  <a:pt x="1761" y="5013"/>
                </a:lnTo>
                <a:lnTo>
                  <a:pt x="1565" y="4983"/>
                </a:lnTo>
                <a:lnTo>
                  <a:pt x="1376" y="4935"/>
                </a:lnTo>
                <a:lnTo>
                  <a:pt x="1198" y="4868"/>
                </a:lnTo>
                <a:lnTo>
                  <a:pt x="1026" y="4786"/>
                </a:lnTo>
                <a:lnTo>
                  <a:pt x="864" y="4687"/>
                </a:lnTo>
                <a:lnTo>
                  <a:pt x="713" y="4573"/>
                </a:lnTo>
                <a:lnTo>
                  <a:pt x="573" y="4447"/>
                </a:lnTo>
                <a:lnTo>
                  <a:pt x="447" y="4308"/>
                </a:lnTo>
                <a:lnTo>
                  <a:pt x="334" y="4155"/>
                </a:lnTo>
                <a:lnTo>
                  <a:pt x="234" y="3992"/>
                </a:lnTo>
                <a:lnTo>
                  <a:pt x="153" y="3821"/>
                </a:lnTo>
                <a:lnTo>
                  <a:pt x="87" y="3640"/>
                </a:lnTo>
                <a:lnTo>
                  <a:pt x="39" y="3453"/>
                </a:lnTo>
                <a:lnTo>
                  <a:pt x="8" y="3257"/>
                </a:lnTo>
                <a:lnTo>
                  <a:pt x="0" y="3057"/>
                </a:lnTo>
                <a:lnTo>
                  <a:pt x="7" y="2843"/>
                </a:lnTo>
                <a:lnTo>
                  <a:pt x="27" y="2615"/>
                </a:lnTo>
                <a:lnTo>
                  <a:pt x="63" y="2370"/>
                </a:lnTo>
                <a:lnTo>
                  <a:pt x="113" y="2123"/>
                </a:lnTo>
                <a:lnTo>
                  <a:pt x="180" y="1868"/>
                </a:lnTo>
                <a:lnTo>
                  <a:pt x="259" y="1611"/>
                </a:lnTo>
                <a:lnTo>
                  <a:pt x="356" y="1363"/>
                </a:lnTo>
                <a:lnTo>
                  <a:pt x="469" y="1120"/>
                </a:lnTo>
                <a:lnTo>
                  <a:pt x="597" y="890"/>
                </a:lnTo>
                <a:lnTo>
                  <a:pt x="740" y="678"/>
                </a:lnTo>
                <a:lnTo>
                  <a:pt x="901" y="487"/>
                </a:lnTo>
                <a:lnTo>
                  <a:pt x="1079" y="322"/>
                </a:lnTo>
                <a:lnTo>
                  <a:pt x="1274" y="187"/>
                </a:lnTo>
                <a:lnTo>
                  <a:pt x="1485" y="85"/>
                </a:lnTo>
                <a:lnTo>
                  <a:pt x="1713" y="21"/>
                </a:lnTo>
                <a:lnTo>
                  <a:pt x="1960" y="0"/>
                </a:lnTo>
                <a:lnTo>
                  <a:pt x="2205" y="23"/>
                </a:lnTo>
                <a:lnTo>
                  <a:pt x="2433" y="89"/>
                </a:lnTo>
                <a:lnTo>
                  <a:pt x="2645" y="192"/>
                </a:lnTo>
                <a:lnTo>
                  <a:pt x="2839" y="329"/>
                </a:lnTo>
                <a:lnTo>
                  <a:pt x="3017" y="494"/>
                </a:lnTo>
                <a:lnTo>
                  <a:pt x="3178" y="685"/>
                </a:lnTo>
                <a:lnTo>
                  <a:pt x="3320" y="897"/>
                </a:lnTo>
                <a:lnTo>
                  <a:pt x="3449" y="1125"/>
                </a:lnTo>
                <a:lnTo>
                  <a:pt x="3562" y="1366"/>
                </a:lnTo>
                <a:lnTo>
                  <a:pt x="3657" y="1616"/>
                </a:lnTo>
                <a:lnTo>
                  <a:pt x="3738" y="1870"/>
                </a:lnTo>
                <a:lnTo>
                  <a:pt x="3805" y="2124"/>
                </a:lnTo>
                <a:lnTo>
                  <a:pt x="3855" y="2373"/>
                </a:lnTo>
                <a:lnTo>
                  <a:pt x="3891" y="2615"/>
                </a:lnTo>
                <a:lnTo>
                  <a:pt x="3910" y="2843"/>
                </a:lnTo>
                <a:lnTo>
                  <a:pt x="3918" y="3057"/>
                </a:lnTo>
                <a:lnTo>
                  <a:pt x="3910" y="3257"/>
                </a:lnTo>
                <a:lnTo>
                  <a:pt x="3879" y="3453"/>
                </a:lnTo>
                <a:lnTo>
                  <a:pt x="3831" y="3640"/>
                </a:lnTo>
                <a:lnTo>
                  <a:pt x="3764" y="3821"/>
                </a:lnTo>
                <a:lnTo>
                  <a:pt x="3682" y="3992"/>
                </a:lnTo>
                <a:lnTo>
                  <a:pt x="3584" y="4155"/>
                </a:lnTo>
                <a:lnTo>
                  <a:pt x="3470" y="4308"/>
                </a:lnTo>
                <a:lnTo>
                  <a:pt x="3345" y="4447"/>
                </a:lnTo>
                <a:lnTo>
                  <a:pt x="3205" y="4573"/>
                </a:lnTo>
                <a:lnTo>
                  <a:pt x="3054" y="4687"/>
                </a:lnTo>
                <a:lnTo>
                  <a:pt x="2892" y="4786"/>
                </a:lnTo>
                <a:lnTo>
                  <a:pt x="2722" y="4868"/>
                </a:lnTo>
                <a:lnTo>
                  <a:pt x="2540" y="4935"/>
                </a:lnTo>
                <a:lnTo>
                  <a:pt x="2353" y="4983"/>
                </a:lnTo>
                <a:lnTo>
                  <a:pt x="2157" y="5013"/>
                </a:lnTo>
                <a:lnTo>
                  <a:pt x="1960" y="5022"/>
                </a:lnTo>
                <a:close/>
              </a:path>
            </a:pathLst>
          </a:custGeom>
          <a:solidFill>
            <a:srgbClr val="FFFFFF"/>
          </a:solidFill>
          <a:ln w="57150" cmpd="sng">
            <a:solidFill>
              <a:srgbClr val="000000"/>
            </a:solidFill>
            <a:prstDash val="solid"/>
            <a:round/>
            <a:headEnd/>
            <a:tailEnd/>
          </a:ln>
        </p:spPr>
        <p:txBody>
          <a:bodyPr/>
          <a:lstStyle/>
          <a:p>
            <a:endParaRPr lang="en-US"/>
          </a:p>
        </p:txBody>
      </p:sp>
      <p:grpSp>
        <p:nvGrpSpPr>
          <p:cNvPr id="19463" name="Group 28"/>
          <p:cNvGrpSpPr>
            <a:grpSpLocks/>
          </p:cNvGrpSpPr>
          <p:nvPr/>
        </p:nvGrpSpPr>
        <p:grpSpPr bwMode="auto">
          <a:xfrm>
            <a:off x="792163" y="4264025"/>
            <a:ext cx="1550987" cy="1522413"/>
            <a:chOff x="967" y="2814"/>
            <a:chExt cx="977" cy="959"/>
          </a:xfrm>
        </p:grpSpPr>
        <p:sp>
          <p:nvSpPr>
            <p:cNvPr id="19473" name="Freeform 18"/>
            <p:cNvSpPr>
              <a:spLocks/>
            </p:cNvSpPr>
            <p:nvPr/>
          </p:nvSpPr>
          <p:spPr bwMode="auto">
            <a:xfrm>
              <a:off x="967" y="2814"/>
              <a:ext cx="956" cy="959"/>
            </a:xfrm>
            <a:custGeom>
              <a:avLst/>
              <a:gdLst>
                <a:gd name="T0" fmla="*/ 526 w 3014"/>
                <a:gd name="T1" fmla="*/ 957 h 3020"/>
                <a:gd name="T2" fmla="*/ 619 w 3014"/>
                <a:gd name="T3" fmla="*/ 938 h 3020"/>
                <a:gd name="T4" fmla="*/ 705 w 3014"/>
                <a:gd name="T5" fmla="*/ 902 h 3020"/>
                <a:gd name="T6" fmla="*/ 782 w 3014"/>
                <a:gd name="T7" fmla="*/ 851 h 3020"/>
                <a:gd name="T8" fmla="*/ 846 w 3014"/>
                <a:gd name="T9" fmla="*/ 785 h 3020"/>
                <a:gd name="T10" fmla="*/ 898 w 3014"/>
                <a:gd name="T11" fmla="*/ 708 h 3020"/>
                <a:gd name="T12" fmla="*/ 934 w 3014"/>
                <a:gd name="T13" fmla="*/ 623 h 3020"/>
                <a:gd name="T14" fmla="*/ 953 w 3014"/>
                <a:gd name="T15" fmla="*/ 529 h 3020"/>
                <a:gd name="T16" fmla="*/ 953 w 3014"/>
                <a:gd name="T17" fmla="*/ 430 h 3020"/>
                <a:gd name="T18" fmla="*/ 934 w 3014"/>
                <a:gd name="T19" fmla="*/ 337 h 3020"/>
                <a:gd name="T20" fmla="*/ 898 w 3014"/>
                <a:gd name="T21" fmla="*/ 251 h 3020"/>
                <a:gd name="T22" fmla="*/ 846 w 3014"/>
                <a:gd name="T23" fmla="*/ 175 h 3020"/>
                <a:gd name="T24" fmla="*/ 782 w 3014"/>
                <a:gd name="T25" fmla="*/ 110 h 3020"/>
                <a:gd name="T26" fmla="*/ 705 w 3014"/>
                <a:gd name="T27" fmla="*/ 58 h 3020"/>
                <a:gd name="T28" fmla="*/ 619 w 3014"/>
                <a:gd name="T29" fmla="*/ 22 h 3020"/>
                <a:gd name="T30" fmla="*/ 526 w 3014"/>
                <a:gd name="T31" fmla="*/ 2 h 3020"/>
                <a:gd name="T32" fmla="*/ 429 w 3014"/>
                <a:gd name="T33" fmla="*/ 2 h 3020"/>
                <a:gd name="T34" fmla="*/ 337 w 3014"/>
                <a:gd name="T35" fmla="*/ 22 h 3020"/>
                <a:gd name="T36" fmla="*/ 250 w 3014"/>
                <a:gd name="T37" fmla="*/ 58 h 3020"/>
                <a:gd name="T38" fmla="*/ 174 w 3014"/>
                <a:gd name="T39" fmla="*/ 110 h 3020"/>
                <a:gd name="T40" fmla="*/ 110 w 3014"/>
                <a:gd name="T41" fmla="*/ 175 h 3020"/>
                <a:gd name="T42" fmla="*/ 57 w 3014"/>
                <a:gd name="T43" fmla="*/ 251 h 3020"/>
                <a:gd name="T44" fmla="*/ 22 w 3014"/>
                <a:gd name="T45" fmla="*/ 337 h 3020"/>
                <a:gd name="T46" fmla="*/ 2 w 3014"/>
                <a:gd name="T47" fmla="*/ 430 h 3020"/>
                <a:gd name="T48" fmla="*/ 2 w 3014"/>
                <a:gd name="T49" fmla="*/ 529 h 3020"/>
                <a:gd name="T50" fmla="*/ 22 w 3014"/>
                <a:gd name="T51" fmla="*/ 623 h 3020"/>
                <a:gd name="T52" fmla="*/ 57 w 3014"/>
                <a:gd name="T53" fmla="*/ 708 h 3020"/>
                <a:gd name="T54" fmla="*/ 110 w 3014"/>
                <a:gd name="T55" fmla="*/ 785 h 3020"/>
                <a:gd name="T56" fmla="*/ 174 w 3014"/>
                <a:gd name="T57" fmla="*/ 851 h 3020"/>
                <a:gd name="T58" fmla="*/ 250 w 3014"/>
                <a:gd name="T59" fmla="*/ 902 h 3020"/>
                <a:gd name="T60" fmla="*/ 337 w 3014"/>
                <a:gd name="T61" fmla="*/ 938 h 3020"/>
                <a:gd name="T62" fmla="*/ 429 w 3014"/>
                <a:gd name="T63" fmla="*/ 957 h 30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14" h="3020">
                  <a:moveTo>
                    <a:pt x="1508" y="3020"/>
                  </a:moveTo>
                  <a:lnTo>
                    <a:pt x="1659" y="3015"/>
                  </a:lnTo>
                  <a:lnTo>
                    <a:pt x="1809" y="2991"/>
                  </a:lnTo>
                  <a:lnTo>
                    <a:pt x="1953" y="2953"/>
                  </a:lnTo>
                  <a:lnTo>
                    <a:pt x="2092" y="2903"/>
                  </a:lnTo>
                  <a:lnTo>
                    <a:pt x="2224" y="2839"/>
                  </a:lnTo>
                  <a:lnTo>
                    <a:pt x="2350" y="2764"/>
                  </a:lnTo>
                  <a:lnTo>
                    <a:pt x="2464" y="2679"/>
                  </a:lnTo>
                  <a:lnTo>
                    <a:pt x="2571" y="2578"/>
                  </a:lnTo>
                  <a:lnTo>
                    <a:pt x="2668" y="2473"/>
                  </a:lnTo>
                  <a:lnTo>
                    <a:pt x="2754" y="2355"/>
                  </a:lnTo>
                  <a:lnTo>
                    <a:pt x="2832" y="2231"/>
                  </a:lnTo>
                  <a:lnTo>
                    <a:pt x="2895" y="2098"/>
                  </a:lnTo>
                  <a:lnTo>
                    <a:pt x="2945" y="1961"/>
                  </a:lnTo>
                  <a:lnTo>
                    <a:pt x="2985" y="1813"/>
                  </a:lnTo>
                  <a:lnTo>
                    <a:pt x="3005" y="1665"/>
                  </a:lnTo>
                  <a:lnTo>
                    <a:pt x="3014" y="1510"/>
                  </a:lnTo>
                  <a:lnTo>
                    <a:pt x="3005" y="1354"/>
                  </a:lnTo>
                  <a:lnTo>
                    <a:pt x="2985" y="1205"/>
                  </a:lnTo>
                  <a:lnTo>
                    <a:pt x="2945" y="1061"/>
                  </a:lnTo>
                  <a:lnTo>
                    <a:pt x="2895" y="923"/>
                  </a:lnTo>
                  <a:lnTo>
                    <a:pt x="2832" y="791"/>
                  </a:lnTo>
                  <a:lnTo>
                    <a:pt x="2754" y="667"/>
                  </a:lnTo>
                  <a:lnTo>
                    <a:pt x="2668" y="551"/>
                  </a:lnTo>
                  <a:lnTo>
                    <a:pt x="2571" y="444"/>
                  </a:lnTo>
                  <a:lnTo>
                    <a:pt x="2464" y="346"/>
                  </a:lnTo>
                  <a:lnTo>
                    <a:pt x="2350" y="259"/>
                  </a:lnTo>
                  <a:lnTo>
                    <a:pt x="2224" y="182"/>
                  </a:lnTo>
                  <a:lnTo>
                    <a:pt x="2092" y="120"/>
                  </a:lnTo>
                  <a:lnTo>
                    <a:pt x="1953" y="69"/>
                  </a:lnTo>
                  <a:lnTo>
                    <a:pt x="1809" y="31"/>
                  </a:lnTo>
                  <a:lnTo>
                    <a:pt x="1659" y="7"/>
                  </a:lnTo>
                  <a:lnTo>
                    <a:pt x="1508" y="0"/>
                  </a:lnTo>
                  <a:lnTo>
                    <a:pt x="1353" y="7"/>
                  </a:lnTo>
                  <a:lnTo>
                    <a:pt x="1205" y="31"/>
                  </a:lnTo>
                  <a:lnTo>
                    <a:pt x="1061" y="69"/>
                  </a:lnTo>
                  <a:lnTo>
                    <a:pt x="921" y="120"/>
                  </a:lnTo>
                  <a:lnTo>
                    <a:pt x="788" y="182"/>
                  </a:lnTo>
                  <a:lnTo>
                    <a:pt x="664" y="259"/>
                  </a:lnTo>
                  <a:lnTo>
                    <a:pt x="550" y="346"/>
                  </a:lnTo>
                  <a:lnTo>
                    <a:pt x="443" y="444"/>
                  </a:lnTo>
                  <a:lnTo>
                    <a:pt x="346" y="551"/>
                  </a:lnTo>
                  <a:lnTo>
                    <a:pt x="259" y="667"/>
                  </a:lnTo>
                  <a:lnTo>
                    <a:pt x="181" y="791"/>
                  </a:lnTo>
                  <a:lnTo>
                    <a:pt x="119" y="923"/>
                  </a:lnTo>
                  <a:lnTo>
                    <a:pt x="69" y="1061"/>
                  </a:lnTo>
                  <a:lnTo>
                    <a:pt x="28" y="1205"/>
                  </a:lnTo>
                  <a:lnTo>
                    <a:pt x="7" y="1354"/>
                  </a:lnTo>
                  <a:lnTo>
                    <a:pt x="0" y="1510"/>
                  </a:lnTo>
                  <a:lnTo>
                    <a:pt x="7" y="1665"/>
                  </a:lnTo>
                  <a:lnTo>
                    <a:pt x="28" y="1813"/>
                  </a:lnTo>
                  <a:lnTo>
                    <a:pt x="69" y="1961"/>
                  </a:lnTo>
                  <a:lnTo>
                    <a:pt x="119" y="2098"/>
                  </a:lnTo>
                  <a:lnTo>
                    <a:pt x="181" y="2231"/>
                  </a:lnTo>
                  <a:lnTo>
                    <a:pt x="259" y="2355"/>
                  </a:lnTo>
                  <a:lnTo>
                    <a:pt x="346" y="2473"/>
                  </a:lnTo>
                  <a:lnTo>
                    <a:pt x="443" y="2578"/>
                  </a:lnTo>
                  <a:lnTo>
                    <a:pt x="550" y="2679"/>
                  </a:lnTo>
                  <a:lnTo>
                    <a:pt x="664" y="2764"/>
                  </a:lnTo>
                  <a:lnTo>
                    <a:pt x="788" y="2839"/>
                  </a:lnTo>
                  <a:lnTo>
                    <a:pt x="921" y="2903"/>
                  </a:lnTo>
                  <a:lnTo>
                    <a:pt x="1061" y="2953"/>
                  </a:lnTo>
                  <a:lnTo>
                    <a:pt x="1205" y="2991"/>
                  </a:lnTo>
                  <a:lnTo>
                    <a:pt x="1353" y="3015"/>
                  </a:lnTo>
                  <a:lnTo>
                    <a:pt x="1508" y="3020"/>
                  </a:lnTo>
                  <a:close/>
                </a:path>
              </a:pathLst>
            </a:custGeom>
            <a:solidFill>
              <a:schemeClr val="bg1"/>
            </a:solidFill>
            <a:ln w="38100" cmpd="sng">
              <a:solidFill>
                <a:srgbClr val="000000"/>
              </a:solidFill>
              <a:prstDash val="solid"/>
              <a:round/>
              <a:headEnd/>
              <a:tailEnd/>
            </a:ln>
          </p:spPr>
          <p:txBody>
            <a:bodyPr/>
            <a:lstStyle/>
            <a:p>
              <a:endParaRPr lang="en-US"/>
            </a:p>
          </p:txBody>
        </p:sp>
        <p:sp>
          <p:nvSpPr>
            <p:cNvPr id="154643" name="Text Box 19"/>
            <p:cNvSpPr txBox="1">
              <a:spLocks noChangeArrowheads="1"/>
            </p:cNvSpPr>
            <p:nvPr/>
          </p:nvSpPr>
          <p:spPr bwMode="auto">
            <a:xfrm>
              <a:off x="974" y="3079"/>
              <a:ext cx="9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a:solidFill>
                    <a:schemeClr val="tx2"/>
                  </a:solidFill>
                  <a:cs typeface="+mn-cs"/>
                </a:rPr>
                <a:t>Empty</a:t>
              </a:r>
            </a:p>
          </p:txBody>
        </p:sp>
      </p:grpSp>
      <p:grpSp>
        <p:nvGrpSpPr>
          <p:cNvPr id="154655" name="Group 31"/>
          <p:cNvGrpSpPr>
            <a:grpSpLocks/>
          </p:cNvGrpSpPr>
          <p:nvPr/>
        </p:nvGrpSpPr>
        <p:grpSpPr bwMode="auto">
          <a:xfrm>
            <a:off x="4792663" y="4273550"/>
            <a:ext cx="1601787" cy="1547813"/>
            <a:chOff x="3505" y="2629"/>
            <a:chExt cx="1009" cy="975"/>
          </a:xfrm>
        </p:grpSpPr>
        <p:sp>
          <p:nvSpPr>
            <p:cNvPr id="19471" name="Freeform 21"/>
            <p:cNvSpPr>
              <a:spLocks/>
            </p:cNvSpPr>
            <p:nvPr/>
          </p:nvSpPr>
          <p:spPr bwMode="auto">
            <a:xfrm>
              <a:off x="3505" y="2629"/>
              <a:ext cx="1009" cy="975"/>
            </a:xfrm>
            <a:custGeom>
              <a:avLst/>
              <a:gdLst>
                <a:gd name="T0" fmla="*/ 555 w 3014"/>
                <a:gd name="T1" fmla="*/ 973 h 3020"/>
                <a:gd name="T2" fmla="*/ 654 w 3014"/>
                <a:gd name="T3" fmla="*/ 953 h 3020"/>
                <a:gd name="T4" fmla="*/ 745 w 3014"/>
                <a:gd name="T5" fmla="*/ 917 h 3020"/>
                <a:gd name="T6" fmla="*/ 825 w 3014"/>
                <a:gd name="T7" fmla="*/ 865 h 3020"/>
                <a:gd name="T8" fmla="*/ 893 w 3014"/>
                <a:gd name="T9" fmla="*/ 798 h 3020"/>
                <a:gd name="T10" fmla="*/ 948 w 3014"/>
                <a:gd name="T11" fmla="*/ 720 h 3020"/>
                <a:gd name="T12" fmla="*/ 986 w 3014"/>
                <a:gd name="T13" fmla="*/ 633 h 3020"/>
                <a:gd name="T14" fmla="*/ 1006 w 3014"/>
                <a:gd name="T15" fmla="*/ 538 h 3020"/>
                <a:gd name="T16" fmla="*/ 1006 w 3014"/>
                <a:gd name="T17" fmla="*/ 437 h 3020"/>
                <a:gd name="T18" fmla="*/ 986 w 3014"/>
                <a:gd name="T19" fmla="*/ 343 h 3020"/>
                <a:gd name="T20" fmla="*/ 948 w 3014"/>
                <a:gd name="T21" fmla="*/ 255 h 3020"/>
                <a:gd name="T22" fmla="*/ 893 w 3014"/>
                <a:gd name="T23" fmla="*/ 178 h 3020"/>
                <a:gd name="T24" fmla="*/ 825 w 3014"/>
                <a:gd name="T25" fmla="*/ 112 h 3020"/>
                <a:gd name="T26" fmla="*/ 745 w 3014"/>
                <a:gd name="T27" fmla="*/ 59 h 3020"/>
                <a:gd name="T28" fmla="*/ 654 w 3014"/>
                <a:gd name="T29" fmla="*/ 22 h 3020"/>
                <a:gd name="T30" fmla="*/ 555 w 3014"/>
                <a:gd name="T31" fmla="*/ 2 h 3020"/>
                <a:gd name="T32" fmla="*/ 453 w 3014"/>
                <a:gd name="T33" fmla="*/ 2 h 3020"/>
                <a:gd name="T34" fmla="*/ 355 w 3014"/>
                <a:gd name="T35" fmla="*/ 22 h 3020"/>
                <a:gd name="T36" fmla="*/ 264 w 3014"/>
                <a:gd name="T37" fmla="*/ 59 h 3020"/>
                <a:gd name="T38" fmla="*/ 184 w 3014"/>
                <a:gd name="T39" fmla="*/ 112 h 3020"/>
                <a:gd name="T40" fmla="*/ 116 w 3014"/>
                <a:gd name="T41" fmla="*/ 178 h 3020"/>
                <a:gd name="T42" fmla="*/ 61 w 3014"/>
                <a:gd name="T43" fmla="*/ 255 h 3020"/>
                <a:gd name="T44" fmla="*/ 23 w 3014"/>
                <a:gd name="T45" fmla="*/ 343 h 3020"/>
                <a:gd name="T46" fmla="*/ 2 w 3014"/>
                <a:gd name="T47" fmla="*/ 437 h 3020"/>
                <a:gd name="T48" fmla="*/ 2 w 3014"/>
                <a:gd name="T49" fmla="*/ 538 h 3020"/>
                <a:gd name="T50" fmla="*/ 23 w 3014"/>
                <a:gd name="T51" fmla="*/ 633 h 3020"/>
                <a:gd name="T52" fmla="*/ 61 w 3014"/>
                <a:gd name="T53" fmla="*/ 720 h 3020"/>
                <a:gd name="T54" fmla="*/ 116 w 3014"/>
                <a:gd name="T55" fmla="*/ 798 h 3020"/>
                <a:gd name="T56" fmla="*/ 184 w 3014"/>
                <a:gd name="T57" fmla="*/ 865 h 3020"/>
                <a:gd name="T58" fmla="*/ 264 w 3014"/>
                <a:gd name="T59" fmla="*/ 917 h 3020"/>
                <a:gd name="T60" fmla="*/ 355 w 3014"/>
                <a:gd name="T61" fmla="*/ 953 h 3020"/>
                <a:gd name="T62" fmla="*/ 453 w 3014"/>
                <a:gd name="T63" fmla="*/ 973 h 30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14" h="3020">
                  <a:moveTo>
                    <a:pt x="1508" y="3020"/>
                  </a:moveTo>
                  <a:lnTo>
                    <a:pt x="1659" y="3015"/>
                  </a:lnTo>
                  <a:lnTo>
                    <a:pt x="1809" y="2991"/>
                  </a:lnTo>
                  <a:lnTo>
                    <a:pt x="1953" y="2953"/>
                  </a:lnTo>
                  <a:lnTo>
                    <a:pt x="2092" y="2903"/>
                  </a:lnTo>
                  <a:lnTo>
                    <a:pt x="2224" y="2839"/>
                  </a:lnTo>
                  <a:lnTo>
                    <a:pt x="2350" y="2764"/>
                  </a:lnTo>
                  <a:lnTo>
                    <a:pt x="2464" y="2679"/>
                  </a:lnTo>
                  <a:lnTo>
                    <a:pt x="2571" y="2578"/>
                  </a:lnTo>
                  <a:lnTo>
                    <a:pt x="2668" y="2473"/>
                  </a:lnTo>
                  <a:lnTo>
                    <a:pt x="2754" y="2355"/>
                  </a:lnTo>
                  <a:lnTo>
                    <a:pt x="2832" y="2231"/>
                  </a:lnTo>
                  <a:lnTo>
                    <a:pt x="2895" y="2098"/>
                  </a:lnTo>
                  <a:lnTo>
                    <a:pt x="2945" y="1961"/>
                  </a:lnTo>
                  <a:lnTo>
                    <a:pt x="2985" y="1813"/>
                  </a:lnTo>
                  <a:lnTo>
                    <a:pt x="3005" y="1665"/>
                  </a:lnTo>
                  <a:lnTo>
                    <a:pt x="3014" y="1510"/>
                  </a:lnTo>
                  <a:lnTo>
                    <a:pt x="3005" y="1354"/>
                  </a:lnTo>
                  <a:lnTo>
                    <a:pt x="2985" y="1205"/>
                  </a:lnTo>
                  <a:lnTo>
                    <a:pt x="2945" y="1061"/>
                  </a:lnTo>
                  <a:lnTo>
                    <a:pt x="2895" y="923"/>
                  </a:lnTo>
                  <a:lnTo>
                    <a:pt x="2832" y="791"/>
                  </a:lnTo>
                  <a:lnTo>
                    <a:pt x="2754" y="667"/>
                  </a:lnTo>
                  <a:lnTo>
                    <a:pt x="2668" y="551"/>
                  </a:lnTo>
                  <a:lnTo>
                    <a:pt x="2571" y="444"/>
                  </a:lnTo>
                  <a:lnTo>
                    <a:pt x="2464" y="346"/>
                  </a:lnTo>
                  <a:lnTo>
                    <a:pt x="2350" y="259"/>
                  </a:lnTo>
                  <a:lnTo>
                    <a:pt x="2224" y="182"/>
                  </a:lnTo>
                  <a:lnTo>
                    <a:pt x="2092" y="120"/>
                  </a:lnTo>
                  <a:lnTo>
                    <a:pt x="1953" y="69"/>
                  </a:lnTo>
                  <a:lnTo>
                    <a:pt x="1809" y="31"/>
                  </a:lnTo>
                  <a:lnTo>
                    <a:pt x="1659" y="7"/>
                  </a:lnTo>
                  <a:lnTo>
                    <a:pt x="1508" y="0"/>
                  </a:lnTo>
                  <a:lnTo>
                    <a:pt x="1353" y="7"/>
                  </a:lnTo>
                  <a:lnTo>
                    <a:pt x="1205" y="31"/>
                  </a:lnTo>
                  <a:lnTo>
                    <a:pt x="1061" y="69"/>
                  </a:lnTo>
                  <a:lnTo>
                    <a:pt x="921" y="120"/>
                  </a:lnTo>
                  <a:lnTo>
                    <a:pt x="788" y="182"/>
                  </a:lnTo>
                  <a:lnTo>
                    <a:pt x="664" y="259"/>
                  </a:lnTo>
                  <a:lnTo>
                    <a:pt x="550" y="346"/>
                  </a:lnTo>
                  <a:lnTo>
                    <a:pt x="443" y="444"/>
                  </a:lnTo>
                  <a:lnTo>
                    <a:pt x="346" y="551"/>
                  </a:lnTo>
                  <a:lnTo>
                    <a:pt x="259" y="667"/>
                  </a:lnTo>
                  <a:lnTo>
                    <a:pt x="181" y="791"/>
                  </a:lnTo>
                  <a:lnTo>
                    <a:pt x="119" y="923"/>
                  </a:lnTo>
                  <a:lnTo>
                    <a:pt x="69" y="1061"/>
                  </a:lnTo>
                  <a:lnTo>
                    <a:pt x="28" y="1205"/>
                  </a:lnTo>
                  <a:lnTo>
                    <a:pt x="7" y="1354"/>
                  </a:lnTo>
                  <a:lnTo>
                    <a:pt x="0" y="1510"/>
                  </a:lnTo>
                  <a:lnTo>
                    <a:pt x="7" y="1665"/>
                  </a:lnTo>
                  <a:lnTo>
                    <a:pt x="28" y="1813"/>
                  </a:lnTo>
                  <a:lnTo>
                    <a:pt x="69" y="1961"/>
                  </a:lnTo>
                  <a:lnTo>
                    <a:pt x="119" y="2098"/>
                  </a:lnTo>
                  <a:lnTo>
                    <a:pt x="181" y="2231"/>
                  </a:lnTo>
                  <a:lnTo>
                    <a:pt x="259" y="2355"/>
                  </a:lnTo>
                  <a:lnTo>
                    <a:pt x="346" y="2473"/>
                  </a:lnTo>
                  <a:lnTo>
                    <a:pt x="443" y="2578"/>
                  </a:lnTo>
                  <a:lnTo>
                    <a:pt x="550" y="2679"/>
                  </a:lnTo>
                  <a:lnTo>
                    <a:pt x="664" y="2764"/>
                  </a:lnTo>
                  <a:lnTo>
                    <a:pt x="788" y="2839"/>
                  </a:lnTo>
                  <a:lnTo>
                    <a:pt x="921" y="2903"/>
                  </a:lnTo>
                  <a:lnTo>
                    <a:pt x="1061" y="2953"/>
                  </a:lnTo>
                  <a:lnTo>
                    <a:pt x="1205" y="2991"/>
                  </a:lnTo>
                  <a:lnTo>
                    <a:pt x="1353" y="3015"/>
                  </a:lnTo>
                  <a:lnTo>
                    <a:pt x="1508" y="3020"/>
                  </a:lnTo>
                  <a:close/>
                </a:path>
              </a:pathLst>
            </a:custGeom>
            <a:solidFill>
              <a:srgbClr val="FFD300"/>
            </a:solidFill>
            <a:ln w="57150" cmpd="sng">
              <a:solidFill>
                <a:schemeClr val="accent2"/>
              </a:solidFill>
              <a:prstDash val="solid"/>
              <a:round/>
              <a:headEnd/>
              <a:tailEnd/>
            </a:ln>
          </p:spPr>
          <p:txBody>
            <a:bodyPr/>
            <a:lstStyle/>
            <a:p>
              <a:endParaRPr lang="en-US"/>
            </a:p>
          </p:txBody>
        </p:sp>
        <p:sp>
          <p:nvSpPr>
            <p:cNvPr id="154646" name="Text Box 22"/>
            <p:cNvSpPr txBox="1">
              <a:spLocks noChangeArrowheads="1"/>
            </p:cNvSpPr>
            <p:nvPr/>
          </p:nvSpPr>
          <p:spPr bwMode="auto">
            <a:xfrm>
              <a:off x="3674" y="2870"/>
              <a:ext cx="6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600">
                  <a:solidFill>
                    <a:srgbClr val="000066"/>
                  </a:solidFill>
                  <a:latin typeface="Tahoma" charset="0"/>
                  <a:cs typeface="+mn-cs"/>
                </a:rPr>
                <a:t>DNA</a:t>
              </a:r>
            </a:p>
          </p:txBody>
        </p:sp>
      </p:grpSp>
      <p:grpSp>
        <p:nvGrpSpPr>
          <p:cNvPr id="154651" name="Group 27"/>
          <p:cNvGrpSpPr>
            <a:grpSpLocks/>
          </p:cNvGrpSpPr>
          <p:nvPr/>
        </p:nvGrpSpPr>
        <p:grpSpPr bwMode="auto">
          <a:xfrm>
            <a:off x="796925" y="4257675"/>
            <a:ext cx="1508125" cy="1565275"/>
            <a:chOff x="970" y="2797"/>
            <a:chExt cx="950" cy="986"/>
          </a:xfrm>
        </p:grpSpPr>
        <p:sp>
          <p:nvSpPr>
            <p:cNvPr id="154649" name="Oval 25"/>
            <p:cNvSpPr>
              <a:spLocks noChangeArrowheads="1"/>
            </p:cNvSpPr>
            <p:nvPr/>
          </p:nvSpPr>
          <p:spPr bwMode="auto">
            <a:xfrm>
              <a:off x="970" y="2797"/>
              <a:ext cx="950" cy="98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4650" name="Text Box 26"/>
            <p:cNvSpPr txBox="1">
              <a:spLocks noChangeArrowheads="1"/>
            </p:cNvSpPr>
            <p:nvPr/>
          </p:nvSpPr>
          <p:spPr bwMode="auto">
            <a:xfrm>
              <a:off x="1051" y="3081"/>
              <a:ext cx="77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DNA</a:t>
              </a:r>
            </a:p>
          </p:txBody>
        </p:sp>
      </p:grpSp>
      <p:sp>
        <p:nvSpPr>
          <p:cNvPr id="154653" name="Text Box 29"/>
          <p:cNvSpPr txBox="1">
            <a:spLocks noChangeArrowheads="1"/>
          </p:cNvSpPr>
          <p:nvPr/>
        </p:nvSpPr>
        <p:spPr bwMode="auto">
          <a:xfrm>
            <a:off x="581025" y="2351088"/>
            <a:ext cx="8026400"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333399"/>
              </a:buClr>
              <a:buSzPct val="70000"/>
              <a:buFont typeface="Wingdings" charset="0"/>
              <a:buNone/>
              <a:defRPr/>
            </a:pPr>
            <a:r>
              <a:rPr lang="en-US" sz="3200">
                <a:solidFill>
                  <a:schemeClr val="bg1"/>
                </a:solidFill>
                <a:cs typeface="+mn-cs"/>
              </a:rPr>
              <a:t>Step 2: Transfer nuclei from the Mother</a:t>
            </a:r>
          </a:p>
        </p:txBody>
      </p:sp>
      <p:sp>
        <p:nvSpPr>
          <p:cNvPr id="154654" name="Text Box 30"/>
          <p:cNvSpPr txBox="1">
            <a:spLocks noChangeArrowheads="1"/>
          </p:cNvSpPr>
          <p:nvPr/>
        </p:nvSpPr>
        <p:spPr bwMode="auto">
          <a:xfrm>
            <a:off x="185738" y="5978525"/>
            <a:ext cx="280035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Sheep Egg</a:t>
            </a:r>
          </a:p>
        </p:txBody>
      </p:sp>
      <p:sp>
        <p:nvSpPr>
          <p:cNvPr id="154656" name="Text Box 32"/>
          <p:cNvSpPr txBox="1">
            <a:spLocks noChangeArrowheads="1"/>
          </p:cNvSpPr>
          <p:nvPr/>
        </p:nvSpPr>
        <p:spPr bwMode="auto">
          <a:xfrm>
            <a:off x="3900488" y="5994400"/>
            <a:ext cx="3179762"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dirty="0">
                <a:solidFill>
                  <a:schemeClr val="bg1"/>
                </a:solidFill>
                <a:cs typeface="+mn-cs"/>
              </a:rPr>
              <a:t>Mother</a:t>
            </a:r>
            <a:r>
              <a:rPr lang="fr-FR" altLang="ja-JP" sz="3600" dirty="0">
                <a:solidFill>
                  <a:schemeClr val="bg1"/>
                </a:solidFill>
                <a:latin typeface="Arial"/>
                <a:cs typeface="+mn-cs"/>
              </a:rPr>
              <a:t>'</a:t>
            </a:r>
            <a:r>
              <a:rPr lang="en-US" sz="3600" dirty="0">
                <a:solidFill>
                  <a:schemeClr val="bg1"/>
                </a:solidFill>
                <a:cs typeface="+mn-cs"/>
              </a:rPr>
              <a:t>s Egg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fade">
                                      <p:cBhvr>
                                        <p:cTn id="7" dur="500"/>
                                        <p:tgtEl>
                                          <p:spTgt spid="1546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4629"/>
                                        </p:tgtEl>
                                        <p:attrNameLst>
                                          <p:attrName>style.visibility</p:attrName>
                                        </p:attrNameLst>
                                      </p:cBhvr>
                                      <p:to>
                                        <p:strVal val="visible"/>
                                      </p:to>
                                    </p:set>
                                    <p:animEffect transition="in" filter="fade">
                                      <p:cBhvr>
                                        <p:cTn id="11" dur="500"/>
                                        <p:tgtEl>
                                          <p:spTgt spid="1546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2.77778E-6 -5.20231E-7 C 0.02118 -0.00716 0.03263 -0.02936 0.04913 -0.04647 C 0.05364 -0.05109 0.05538 -0.05687 0.06024 -0.06127 C 0.06875 -0.07745 0.05729 -0.05826 0.06979 -0.06982 C 0.07274 -0.0726 0.07951 -0.08693 0.08246 -0.09086 C 0.08385 -0.09271 0.08593 -0.09341 0.08732 -0.09502 C 0.09131 -0.09965 0.09479 -0.10474 0.09843 -0.10982 C 0.10694 -0.12138 0.11527 -0.13433 0.12534 -0.14381 C 0.12916 -0.15144 0.13472 -0.15791 0.14131 -0.16069 C 0.14687 -0.16809 0.15312 -0.17341 0.16024 -0.17757 C 0.16336 -0.17942 0.16666 -0.18034 0.16979 -0.18173 C 0.17135 -0.18242 0.17465 -0.18381 0.17465 -0.18381 C 0.18316 -0.19167 0.19184 -0.19422 0.20156 -0.19861 C 0.20677 -0.20346 0.2118 -0.20346 0.21736 -0.20716 C 0.22986 -0.21526 0.24218 -0.21872 0.25555 -0.22404 C 0.26649 -0.2282 0.27899 -0.23676 0.29045 -0.23676 " pathEditMode="relative" ptsTypes="fffffffffffffffA">
                                      <p:cBhvr>
                                        <p:cTn id="15" dur="2000" fill="hold"/>
                                        <p:tgtEl>
                                          <p:spTgt spid="154651"/>
                                        </p:tgtEl>
                                        <p:attrNameLst>
                                          <p:attrName>ppt_x</p:attrName>
                                          <p:attrName>ppt_y</p:attrName>
                                        </p:attrNameLst>
                                      </p:cBhvr>
                                    </p:animMotion>
                                  </p:childTnLst>
                                </p:cTn>
                              </p:par>
                            </p:childTnLst>
                          </p:cTn>
                        </p:par>
                        <p:par>
                          <p:cTn id="16" fill="hold" nodeType="afterGroup">
                            <p:stCondLst>
                              <p:cond delay="2000"/>
                            </p:stCondLst>
                            <p:childTnLst>
                              <p:par>
                                <p:cTn id="17" presetID="10" presetClass="exit" presetSubtype="0" fill="hold" nodeType="afterEffect">
                                  <p:stCondLst>
                                    <p:cond delay="0"/>
                                  </p:stCondLst>
                                  <p:childTnLst>
                                    <p:animEffect transition="out" filter="fade">
                                      <p:cBhvr>
                                        <p:cTn id="18" dur="2000"/>
                                        <p:tgtEl>
                                          <p:spTgt spid="154651"/>
                                        </p:tgtEl>
                                      </p:cBhvr>
                                    </p:animEffect>
                                    <p:set>
                                      <p:cBhvr>
                                        <p:cTn id="19" dur="1" fill="hold">
                                          <p:stCondLst>
                                            <p:cond delay="1999"/>
                                          </p:stCondLst>
                                        </p:cTn>
                                        <p:tgtEl>
                                          <p:spTgt spid="154651"/>
                                        </p:tgtEl>
                                        <p:attrNameLst>
                                          <p:attrName>style.visibility</p:attrName>
                                        </p:attrNameLst>
                                      </p:cBhvr>
                                      <p:to>
                                        <p:strVal val="hidden"/>
                                      </p:to>
                                    </p:se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4639"/>
                                        </p:tgtEl>
                                        <p:attrNameLst>
                                          <p:attrName>style.visibility</p:attrName>
                                        </p:attrNameLst>
                                      </p:cBhvr>
                                      <p:to>
                                        <p:strVal val="visible"/>
                                      </p:to>
                                    </p:set>
                                    <p:animEffect transition="in" filter="fade">
                                      <p:cBhvr>
                                        <p:cTn id="23" dur="500"/>
                                        <p:tgtEl>
                                          <p:spTgt spid="154639"/>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4656"/>
                                        </p:tgtEl>
                                        <p:attrNameLst>
                                          <p:attrName>style.visibility</p:attrName>
                                        </p:attrNameLst>
                                      </p:cBhvr>
                                      <p:to>
                                        <p:strVal val="visible"/>
                                      </p:to>
                                    </p:set>
                                    <p:animEffect transition="in" filter="fade">
                                      <p:cBhvr>
                                        <p:cTn id="27" dur="500"/>
                                        <p:tgtEl>
                                          <p:spTgt spid="154656"/>
                                        </p:tgtEl>
                                      </p:cBhvr>
                                    </p:animEffect>
                                  </p:childTnLst>
                                </p:cTn>
                              </p:par>
                            </p:childTnLst>
                          </p:cTn>
                        </p:par>
                        <p:par>
                          <p:cTn id="28" fill="hold" nodeType="afterGroup">
                            <p:stCondLst>
                              <p:cond delay="5000"/>
                            </p:stCondLst>
                            <p:childTnLst>
                              <p:par>
                                <p:cTn id="29" presetID="10" presetClass="entr" presetSubtype="0" fill="hold" nodeType="afterEffect">
                                  <p:stCondLst>
                                    <p:cond delay="0"/>
                                  </p:stCondLst>
                                  <p:childTnLst>
                                    <p:set>
                                      <p:cBhvr>
                                        <p:cTn id="30" dur="1" fill="hold">
                                          <p:stCondLst>
                                            <p:cond delay="0"/>
                                          </p:stCondLst>
                                        </p:cTn>
                                        <p:tgtEl>
                                          <p:spTgt spid="154655"/>
                                        </p:tgtEl>
                                        <p:attrNameLst>
                                          <p:attrName>style.visibility</p:attrName>
                                        </p:attrNameLst>
                                      </p:cBhvr>
                                      <p:to>
                                        <p:strVal val="visible"/>
                                      </p:to>
                                    </p:set>
                                    <p:animEffect transition="in" filter="fade">
                                      <p:cBhvr>
                                        <p:cTn id="31" dur="500"/>
                                        <p:tgtEl>
                                          <p:spTgt spid="154655"/>
                                        </p:tgtEl>
                                      </p:cBhvr>
                                    </p:animEffect>
                                  </p:childTnLst>
                                </p:cTn>
                              </p:par>
                            </p:childTnLst>
                          </p:cTn>
                        </p:par>
                        <p:par>
                          <p:cTn id="32" fill="hold" nodeType="afterGroup">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54653"/>
                                        </p:tgtEl>
                                        <p:attrNameLst>
                                          <p:attrName>style.visibility</p:attrName>
                                        </p:attrNameLst>
                                      </p:cBhvr>
                                      <p:to>
                                        <p:strVal val="visible"/>
                                      </p:to>
                                    </p:set>
                                    <p:animEffect transition="in" filter="fade">
                                      <p:cBhvr>
                                        <p:cTn id="35" dur="500"/>
                                        <p:tgtEl>
                                          <p:spTgt spid="154653"/>
                                        </p:tgtEl>
                                      </p:cBhvr>
                                    </p:animEffect>
                                  </p:childTnLst>
                                </p:cTn>
                              </p:par>
                            </p:childTnLst>
                          </p:cTn>
                        </p:par>
                        <p:par>
                          <p:cTn id="36" fill="hold" nodeType="afterGroup">
                            <p:stCondLst>
                              <p:cond delay="6000"/>
                            </p:stCondLst>
                            <p:childTnLst>
                              <p:par>
                                <p:cTn id="37" presetID="35" presetClass="path" presetSubtype="0" accel="50000" decel="50000" fill="hold" nodeType="afterEffect">
                                  <p:stCondLst>
                                    <p:cond delay="500"/>
                                  </p:stCondLst>
                                  <p:childTnLst>
                                    <p:animMotion origin="layout" path="M 3.05556E-6 -4.04624E-6 L -0.43889 -4.04624E-6 " pathEditMode="relative" rAng="0" ptsTypes="AA">
                                      <p:cBhvr>
                                        <p:cTn id="38" dur="2000" fill="hold"/>
                                        <p:tgtEl>
                                          <p:spTgt spid="154655"/>
                                        </p:tgtEl>
                                        <p:attrNameLst>
                                          <p:attrName>ppt_x</p:attrName>
                                          <p:attrName>ppt_y</p:attrName>
                                        </p:attrNameLst>
                                      </p:cBhvr>
                                      <p:rCtr x="-219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9" grpId="0" animBg="1"/>
      <p:bldP spid="154653" grpId="0"/>
      <p:bldP spid="1546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5400" smtClean="0">
                <a:cs typeface="+mj-cs"/>
              </a:rPr>
              <a:t>Good-Bye Dolly</a:t>
            </a:r>
          </a:p>
        </p:txBody>
      </p:sp>
      <p:sp>
        <p:nvSpPr>
          <p:cNvPr id="21507" name="Rectangle 3"/>
          <p:cNvSpPr>
            <a:spLocks noGrp="1" noChangeArrowheads="1"/>
          </p:cNvSpPr>
          <p:nvPr>
            <p:ph type="body" idx="1"/>
          </p:nvPr>
        </p:nvSpPr>
        <p:spPr>
          <a:xfrm>
            <a:off x="320675" y="3325813"/>
            <a:ext cx="8229600" cy="1271587"/>
          </a:xfrm>
        </p:spPr>
        <p:txBody>
          <a:bodyPr/>
          <a:lstStyle/>
          <a:p>
            <a:pPr eaLnBrk="1" hangingPunct="1">
              <a:defRPr/>
            </a:pPr>
            <a:r>
              <a:rPr lang="en-US" dirty="0" smtClean="0">
                <a:cs typeface="+mn-cs"/>
              </a:rPr>
              <a:t>Dolly</a:t>
            </a:r>
            <a:r>
              <a:rPr lang="fr-FR" altLang="ja-JP" dirty="0" smtClean="0">
                <a:latin typeface="Arial"/>
                <a:cs typeface="+mn-cs"/>
              </a:rPr>
              <a:t>'</a:t>
            </a:r>
            <a:r>
              <a:rPr lang="en-US" dirty="0" smtClean="0">
                <a:cs typeface="+mn-cs"/>
              </a:rPr>
              <a:t>s DNA was already 6 years old when she was born - WHY?</a:t>
            </a:r>
          </a:p>
        </p:txBody>
      </p:sp>
      <p:sp>
        <p:nvSpPr>
          <p:cNvPr id="21510" name="Text Box 6"/>
          <p:cNvSpPr txBox="1">
            <a:spLocks noChangeArrowheads="1"/>
          </p:cNvSpPr>
          <p:nvPr/>
        </p:nvSpPr>
        <p:spPr bwMode="auto">
          <a:xfrm>
            <a:off x="320675" y="1139825"/>
            <a:ext cx="8359775" cy="21383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CCFF"/>
              </a:buClr>
              <a:buSzPct val="70000"/>
              <a:buFont typeface="Wingdings" charset="0"/>
              <a:buChar char="u"/>
              <a:defRPr/>
            </a:pPr>
            <a:r>
              <a:rPr lang="en-US" sz="3200" smtClean="0">
                <a:solidFill>
                  <a:schemeClr val="bg1"/>
                </a:solidFill>
                <a:cs typeface="+mn-cs"/>
              </a:rPr>
              <a:t>At age 3 Dolly showed signs of premature aging.</a:t>
            </a:r>
          </a:p>
          <a:p>
            <a:pPr>
              <a:spcBef>
                <a:spcPct val="20000"/>
              </a:spcBef>
              <a:buClr>
                <a:srgbClr val="00CCFF"/>
              </a:buClr>
              <a:buSzPct val="70000"/>
              <a:buFont typeface="Wingdings" charset="0"/>
              <a:buChar char="u"/>
              <a:defRPr/>
            </a:pPr>
            <a:r>
              <a:rPr lang="en-US" sz="3200" smtClean="0">
                <a:solidFill>
                  <a:schemeClr val="bg1"/>
                </a:solidFill>
                <a:cs typeface="+mn-cs"/>
              </a:rPr>
              <a:t>Dolly died at 6 years old from progressive lung disease (symptom of old age)</a:t>
            </a:r>
          </a:p>
        </p:txBody>
      </p:sp>
      <p:grpSp>
        <p:nvGrpSpPr>
          <p:cNvPr id="21518" name="Group 14"/>
          <p:cNvGrpSpPr>
            <a:grpSpLocks/>
          </p:cNvGrpSpPr>
          <p:nvPr/>
        </p:nvGrpSpPr>
        <p:grpSpPr bwMode="auto">
          <a:xfrm>
            <a:off x="627063" y="4572000"/>
            <a:ext cx="5426075" cy="2041525"/>
            <a:chOff x="395" y="2880"/>
            <a:chExt cx="3418" cy="1286"/>
          </a:xfrm>
        </p:grpSpPr>
        <p:sp>
          <p:nvSpPr>
            <p:cNvPr id="21511" name="Text Box 7"/>
            <p:cNvSpPr txBox="1">
              <a:spLocks noChangeArrowheads="1"/>
            </p:cNvSpPr>
            <p:nvPr/>
          </p:nvSpPr>
          <p:spPr bwMode="auto">
            <a:xfrm>
              <a:off x="1134" y="3337"/>
              <a:ext cx="2679" cy="422"/>
            </a:xfrm>
            <a:prstGeom prst="rect">
              <a:avLst/>
            </a:prstGeom>
            <a:solidFill>
              <a:schemeClr val="tx1"/>
            </a:solidFill>
            <a:ln w="28575">
              <a:solidFill>
                <a:srgbClr val="000066"/>
              </a:solidFill>
              <a:miter lim="800000"/>
              <a:headEnd/>
              <a:tailEnd/>
            </a:ln>
            <a:effectLst/>
            <a:extLst>
              <a:ext uri="{AF507438-7753-43e0-B8FC-AC1667EBCBE1}">
                <a14:hiddenEffects xmlns:a14="http://schemas.microsoft.com/office/drawing/2010/main">
                  <a:effectLst>
                    <a:outerShdw blurRad="63500" dist="53882" dir="13500000" algn="ctr" rotWithShape="0">
                      <a:schemeClr val="tx1">
                        <a:alpha val="50000"/>
                      </a:schemeClr>
                    </a:outerShdw>
                  </a:effectLst>
                </a14:hiddenEffects>
              </a:ext>
            </a:extLst>
          </p:spPr>
          <p:txBody>
            <a:bodyPr>
              <a:spAutoFit/>
            </a:bodyPr>
            <a:lstStyle/>
            <a:p>
              <a:pPr algn="ctr">
                <a:spcBef>
                  <a:spcPct val="50000"/>
                </a:spcBef>
                <a:defRPr/>
              </a:pPr>
              <a:r>
                <a:rPr lang="en-US" sz="3600" dirty="0">
                  <a:solidFill>
                    <a:schemeClr val="bg1"/>
                  </a:solidFill>
                  <a:cs typeface="+mn-cs"/>
                </a:rPr>
                <a:t>It</a:t>
              </a:r>
              <a:r>
                <a:rPr lang="fr-FR" altLang="ja-JP" sz="3600" dirty="0">
                  <a:solidFill>
                    <a:schemeClr val="bg1"/>
                  </a:solidFill>
                  <a:latin typeface="Arial"/>
                  <a:cs typeface="+mn-cs"/>
                </a:rPr>
                <a:t>'</a:t>
              </a:r>
              <a:r>
                <a:rPr lang="en-US" sz="3600" dirty="0">
                  <a:solidFill>
                    <a:schemeClr val="bg1"/>
                  </a:solidFill>
                  <a:cs typeface="+mn-cs"/>
                </a:rPr>
                <a:t>s all about DNA</a:t>
              </a:r>
            </a:p>
          </p:txBody>
        </p:sp>
        <p:pic>
          <p:nvPicPr>
            <p:cNvPr id="2" name="Picture 13" descr="DNAheli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 y="2880"/>
              <a:ext cx="547" cy="1286"/>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pic>
        <p:nvPicPr>
          <p:cNvPr id="21509" name="Picture 15" descr="970310_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92938" y="4195763"/>
            <a:ext cx="18272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18"/>
                                        </p:tgtEl>
                                        <p:attrNameLst>
                                          <p:attrName>style.visibility</p:attrName>
                                        </p:attrNameLst>
                                      </p:cBhvr>
                                      <p:to>
                                        <p:strVal val="visible"/>
                                      </p:to>
                                    </p:set>
                                    <p:animEffect transition="in" filter="fade">
                                      <p:cBhvr>
                                        <p:cTn id="1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hromos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7413" y="1519238"/>
            <a:ext cx="2584450" cy="464343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1765300" y="6003925"/>
            <a:ext cx="3309938"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Chromosome</a:t>
            </a:r>
          </a:p>
        </p:txBody>
      </p:sp>
      <p:grpSp>
        <p:nvGrpSpPr>
          <p:cNvPr id="156688" name="Group 16"/>
          <p:cNvGrpSpPr>
            <a:grpSpLocks/>
          </p:cNvGrpSpPr>
          <p:nvPr/>
        </p:nvGrpSpPr>
        <p:grpSpPr bwMode="auto">
          <a:xfrm>
            <a:off x="5613400" y="1917700"/>
            <a:ext cx="3352800" cy="4640263"/>
            <a:chOff x="3536" y="1208"/>
            <a:chExt cx="2112" cy="2923"/>
          </a:xfrm>
        </p:grpSpPr>
        <p:pic>
          <p:nvPicPr>
            <p:cNvPr id="23565" name="Picture 3" descr="dna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 y="1208"/>
              <a:ext cx="404" cy="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AutoShape 4"/>
            <p:cNvSpPr>
              <a:spLocks/>
            </p:cNvSpPr>
            <p:nvPr/>
          </p:nvSpPr>
          <p:spPr bwMode="auto">
            <a:xfrm>
              <a:off x="4103" y="1295"/>
              <a:ext cx="375" cy="1024"/>
            </a:xfrm>
            <a:prstGeom prst="rightBrace">
              <a:avLst>
                <a:gd name="adj1" fmla="val 22756"/>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6677" name="AutoShape 5"/>
            <p:cNvSpPr>
              <a:spLocks/>
            </p:cNvSpPr>
            <p:nvPr/>
          </p:nvSpPr>
          <p:spPr bwMode="auto">
            <a:xfrm>
              <a:off x="4103" y="2488"/>
              <a:ext cx="375" cy="686"/>
            </a:xfrm>
            <a:prstGeom prst="rightBrace">
              <a:avLst>
                <a:gd name="adj1" fmla="val 15244"/>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6679" name="Text Box 7"/>
            <p:cNvSpPr txBox="1">
              <a:spLocks noChangeArrowheads="1"/>
            </p:cNvSpPr>
            <p:nvPr/>
          </p:nvSpPr>
          <p:spPr bwMode="auto">
            <a:xfrm>
              <a:off x="3536" y="3727"/>
              <a:ext cx="879"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DNA</a:t>
              </a:r>
            </a:p>
          </p:txBody>
        </p:sp>
        <p:sp>
          <p:nvSpPr>
            <p:cNvPr id="156680" name="Text Box 8"/>
            <p:cNvSpPr txBox="1">
              <a:spLocks noChangeArrowheads="1"/>
            </p:cNvSpPr>
            <p:nvPr/>
          </p:nvSpPr>
          <p:spPr bwMode="auto">
            <a:xfrm>
              <a:off x="4533" y="1624"/>
              <a:ext cx="1115"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Gene 1</a:t>
              </a:r>
            </a:p>
          </p:txBody>
        </p:sp>
        <p:sp>
          <p:nvSpPr>
            <p:cNvPr id="156681" name="Text Box 9"/>
            <p:cNvSpPr txBox="1">
              <a:spLocks noChangeArrowheads="1"/>
            </p:cNvSpPr>
            <p:nvPr/>
          </p:nvSpPr>
          <p:spPr bwMode="auto">
            <a:xfrm>
              <a:off x="4542" y="2634"/>
              <a:ext cx="1088"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Gene 2</a:t>
              </a:r>
            </a:p>
          </p:txBody>
        </p:sp>
      </p:grpSp>
      <p:sp>
        <p:nvSpPr>
          <p:cNvPr id="156682" name="Rectangle 10"/>
          <p:cNvSpPr>
            <a:spLocks noGrp="1" noChangeArrowheads="1"/>
          </p:cNvSpPr>
          <p:nvPr>
            <p:ph type="title"/>
          </p:nvPr>
        </p:nvSpPr>
        <p:spPr/>
        <p:txBody>
          <a:bodyPr/>
          <a:lstStyle/>
          <a:p>
            <a:pPr eaLnBrk="1" hangingPunct="1">
              <a:defRPr/>
            </a:pPr>
            <a:r>
              <a:rPr lang="en-US" smtClean="0">
                <a:cs typeface="+mj-cs"/>
              </a:rPr>
              <a:t>Telomeres</a:t>
            </a:r>
          </a:p>
        </p:txBody>
      </p:sp>
      <p:grpSp>
        <p:nvGrpSpPr>
          <p:cNvPr id="156687" name="Group 15"/>
          <p:cNvGrpSpPr>
            <a:grpSpLocks/>
          </p:cNvGrpSpPr>
          <p:nvPr/>
        </p:nvGrpSpPr>
        <p:grpSpPr bwMode="auto">
          <a:xfrm>
            <a:off x="3508375" y="1882775"/>
            <a:ext cx="2293938" cy="3846513"/>
            <a:chOff x="2210" y="1186"/>
            <a:chExt cx="1445" cy="2423"/>
          </a:xfrm>
        </p:grpSpPr>
        <p:sp>
          <p:nvSpPr>
            <p:cNvPr id="156683" name="Line 11"/>
            <p:cNvSpPr>
              <a:spLocks noChangeShapeType="1"/>
            </p:cNvSpPr>
            <p:nvPr/>
          </p:nvSpPr>
          <p:spPr bwMode="auto">
            <a:xfrm flipH="1">
              <a:off x="2228" y="1186"/>
              <a:ext cx="1390" cy="484"/>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6684" name="Line 12"/>
            <p:cNvSpPr>
              <a:spLocks noChangeShapeType="1"/>
            </p:cNvSpPr>
            <p:nvPr/>
          </p:nvSpPr>
          <p:spPr bwMode="auto">
            <a:xfrm flipH="1" flipV="1">
              <a:off x="2210" y="1807"/>
              <a:ext cx="1445" cy="1802"/>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56685" name="Text Box 13"/>
          <p:cNvSpPr txBox="1">
            <a:spLocks noChangeArrowheads="1"/>
          </p:cNvSpPr>
          <p:nvPr/>
        </p:nvSpPr>
        <p:spPr bwMode="auto">
          <a:xfrm>
            <a:off x="200025" y="1019175"/>
            <a:ext cx="2568575"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a:solidFill>
                  <a:schemeClr val="bg1"/>
                </a:solidFill>
                <a:cs typeface="+mn-cs"/>
              </a:rPr>
              <a:t>Telomeres</a:t>
            </a:r>
          </a:p>
        </p:txBody>
      </p:sp>
      <p:sp>
        <p:nvSpPr>
          <p:cNvPr id="156686" name="Freeform 14"/>
          <p:cNvSpPr>
            <a:spLocks/>
          </p:cNvSpPr>
          <p:nvPr/>
        </p:nvSpPr>
        <p:spPr bwMode="auto">
          <a:xfrm>
            <a:off x="1025525" y="1554163"/>
            <a:ext cx="1616075" cy="593725"/>
          </a:xfrm>
          <a:custGeom>
            <a:avLst/>
            <a:gdLst>
              <a:gd name="T0" fmla="*/ 4557 w 1064"/>
              <a:gd name="T1" fmla="*/ 0 h 265"/>
              <a:gd name="T2" fmla="*/ 268840 w 1064"/>
              <a:gd name="T3" fmla="*/ 533232 h 265"/>
              <a:gd name="T4" fmla="*/ 1616075 w 1064"/>
              <a:gd name="T5" fmla="*/ 369678 h 265"/>
              <a:gd name="T6" fmla="*/ 0 60000 65536"/>
              <a:gd name="T7" fmla="*/ 0 60000 65536"/>
              <a:gd name="T8" fmla="*/ 0 60000 65536"/>
            </a:gdLst>
            <a:ahLst/>
            <a:cxnLst>
              <a:cxn ang="T6">
                <a:pos x="T0" y="T1"/>
              </a:cxn>
              <a:cxn ang="T7">
                <a:pos x="T2" y="T3"/>
              </a:cxn>
              <a:cxn ang="T8">
                <a:pos x="T4" y="T5"/>
              </a:cxn>
            </a:cxnLst>
            <a:rect l="0" t="0" r="r" b="b"/>
            <a:pathLst>
              <a:path w="1064" h="265">
                <a:moveTo>
                  <a:pt x="3" y="0"/>
                </a:moveTo>
                <a:cubicBezTo>
                  <a:pt x="30" y="40"/>
                  <a:pt x="0" y="211"/>
                  <a:pt x="177" y="238"/>
                </a:cubicBezTo>
                <a:cubicBezTo>
                  <a:pt x="354" y="265"/>
                  <a:pt x="916" y="177"/>
                  <a:pt x="1064" y="165"/>
                </a:cubicBezTo>
              </a:path>
            </a:pathLst>
          </a:custGeom>
          <a:noFill/>
          <a:ln w="101600" cmpd="sng">
            <a:solidFill>
              <a:srgbClr val="FF3300"/>
            </a:solidFill>
            <a:round/>
            <a:headEnd type="none" w="med" len="med"/>
            <a:tailEnd type="triangle" w="med" len="med"/>
          </a:ln>
          <a:effectLst>
            <a:prstShdw prst="shdw17" dist="17961" dir="2700000">
              <a:srgbClr val="991F00">
                <a:alpha val="74997"/>
              </a:srgbClr>
            </a:prstShdw>
          </a:effectLst>
          <a:extLst>
            <a:ext uri="{909E8E84-426E-40dd-AFC4-6F175D3DCCD1}">
              <a14:hiddenFill xmlns:a14="http://schemas.microsoft.com/office/drawing/2010/main">
                <a:solidFill>
                  <a:schemeClr val="accent1"/>
                </a:solidFill>
              </a14:hiddenFill>
            </a:ext>
          </a:extLst>
        </p:spPr>
        <p:txBody>
          <a:bodyPr/>
          <a:lstStyle/>
          <a:p>
            <a:endParaRPr lang="en-US"/>
          </a:p>
        </p:txBody>
      </p:sp>
      <p:grpSp>
        <p:nvGrpSpPr>
          <p:cNvPr id="156694" name="Group 22"/>
          <p:cNvGrpSpPr>
            <a:grpSpLocks/>
          </p:cNvGrpSpPr>
          <p:nvPr/>
        </p:nvGrpSpPr>
        <p:grpSpPr bwMode="auto">
          <a:xfrm>
            <a:off x="103188" y="2330450"/>
            <a:ext cx="2436812" cy="701675"/>
            <a:chOff x="65" y="1468"/>
            <a:chExt cx="1535" cy="442"/>
          </a:xfrm>
        </p:grpSpPr>
        <p:sp>
          <p:nvSpPr>
            <p:cNvPr id="23561" name="Rectangle 21"/>
            <p:cNvSpPr>
              <a:spLocks noChangeArrowheads="1"/>
            </p:cNvSpPr>
            <p:nvPr/>
          </p:nvSpPr>
          <p:spPr bwMode="auto">
            <a:xfrm>
              <a:off x="99" y="1484"/>
              <a:ext cx="1417" cy="403"/>
            </a:xfrm>
            <a:prstGeom prst="rect">
              <a:avLst/>
            </a:prstGeom>
            <a:gradFill rotWithShape="1">
              <a:gsLst>
                <a:gs pos="0">
                  <a:srgbClr val="FFFFFF"/>
                </a:gs>
                <a:gs pos="100000">
                  <a:srgbClr val="00BBFE"/>
                </a:gs>
              </a:gsLst>
              <a:path path="shape">
                <a:fillToRect l="50000" t="50000" r="50000" b="50000"/>
              </a:path>
            </a:gradFill>
            <a:ln>
              <a:noFill/>
            </a:ln>
            <a:effectLst>
              <a:prstShdw prst="shdw17" dist="17961" dir="2700000">
                <a:srgbClr val="007098">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6691" name="Text Box 19"/>
            <p:cNvSpPr txBox="1">
              <a:spLocks noChangeArrowheads="1"/>
            </p:cNvSpPr>
            <p:nvPr/>
          </p:nvSpPr>
          <p:spPr bwMode="auto">
            <a:xfrm>
              <a:off x="65" y="1468"/>
              <a:ext cx="1535" cy="442"/>
            </a:xfrm>
            <a:prstGeom prst="rect">
              <a:avLst/>
            </a:prstGeom>
            <a:noFill/>
            <a:ln>
              <a:noFill/>
            </a:ln>
            <a:effectLst>
              <a:outerShdw blurRad="63500" dist="37026" dir="1900112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a:solidFill>
                    <a:srgbClr val="000066"/>
                  </a:solidFill>
                  <a:cs typeface="+mn-cs"/>
                </a:rPr>
                <a:t>TT</a:t>
              </a:r>
              <a:r>
                <a:rPr lang="en-US" sz="4000" b="1">
                  <a:solidFill>
                    <a:srgbClr val="FF0000"/>
                  </a:solidFill>
                  <a:cs typeface="+mn-cs"/>
                </a:rPr>
                <a:t>A</a:t>
              </a:r>
              <a:r>
                <a:rPr lang="en-US" sz="4000" b="1">
                  <a:solidFill>
                    <a:srgbClr val="006600"/>
                  </a:solidFill>
                  <a:cs typeface="+mn-cs"/>
                </a:rPr>
                <a:t>GGG</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500"/>
                                        <p:tgtEl>
                                          <p:spTgt spid="15667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6678"/>
                                        </p:tgtEl>
                                        <p:attrNameLst>
                                          <p:attrName>style.visibility</p:attrName>
                                        </p:attrNameLst>
                                      </p:cBhvr>
                                      <p:to>
                                        <p:strVal val="visible"/>
                                      </p:to>
                                    </p:set>
                                    <p:animEffect transition="in" filter="fade">
                                      <p:cBhvr>
                                        <p:cTn id="11" dur="500"/>
                                        <p:tgtEl>
                                          <p:spTgt spid="15667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6687"/>
                                        </p:tgtEl>
                                        <p:attrNameLst>
                                          <p:attrName>style.visibility</p:attrName>
                                        </p:attrNameLst>
                                      </p:cBhvr>
                                      <p:to>
                                        <p:strVal val="visible"/>
                                      </p:to>
                                    </p:set>
                                    <p:animEffect transition="in" filter="wipe(left)">
                                      <p:cBhvr>
                                        <p:cTn id="15" dur="500"/>
                                        <p:tgtEl>
                                          <p:spTgt spid="15668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6688"/>
                                        </p:tgtEl>
                                        <p:attrNameLst>
                                          <p:attrName>style.visibility</p:attrName>
                                        </p:attrNameLst>
                                      </p:cBhvr>
                                      <p:to>
                                        <p:strVal val="visible"/>
                                      </p:to>
                                    </p:set>
                                    <p:animEffect transition="in" filter="fade">
                                      <p:cBhvr>
                                        <p:cTn id="19" dur="500"/>
                                        <p:tgtEl>
                                          <p:spTgt spid="1566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6685"/>
                                        </p:tgtEl>
                                        <p:attrNameLst>
                                          <p:attrName>style.visibility</p:attrName>
                                        </p:attrNameLst>
                                      </p:cBhvr>
                                      <p:to>
                                        <p:strVal val="visible"/>
                                      </p:to>
                                    </p:set>
                                    <p:animEffect transition="in" filter="fade">
                                      <p:cBhvr>
                                        <p:cTn id="24" dur="500"/>
                                        <p:tgtEl>
                                          <p:spTgt spid="156685"/>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6686"/>
                                        </p:tgtEl>
                                        <p:attrNameLst>
                                          <p:attrName>style.visibility</p:attrName>
                                        </p:attrNameLst>
                                      </p:cBhvr>
                                      <p:to>
                                        <p:strVal val="visible"/>
                                      </p:to>
                                    </p:set>
                                    <p:animEffect transition="in" filter="wipe(left)">
                                      <p:cBhvr>
                                        <p:cTn id="28" dur="500"/>
                                        <p:tgtEl>
                                          <p:spTgt spid="156686"/>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156694"/>
                                        </p:tgtEl>
                                        <p:attrNameLst>
                                          <p:attrName>style.visibility</p:attrName>
                                        </p:attrNameLst>
                                      </p:cBhvr>
                                      <p:to>
                                        <p:strVal val="visible"/>
                                      </p:to>
                                    </p:set>
                                    <p:animEffect transition="in" filter="fade">
                                      <p:cBhvr>
                                        <p:cTn id="32" dur="500"/>
                                        <p:tgtEl>
                                          <p:spTgt spid="156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85" grpId="0"/>
      <p:bldP spid="1566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67" name="Rectangle 23"/>
          <p:cNvSpPr>
            <a:spLocks noChangeArrowheads="1"/>
          </p:cNvSpPr>
          <p:nvPr/>
        </p:nvSpPr>
        <p:spPr bwMode="auto">
          <a:xfrm>
            <a:off x="3324225" y="1320800"/>
            <a:ext cx="5557838" cy="5356225"/>
          </a:xfrm>
          <a:prstGeom prst="rect">
            <a:avLst/>
          </a:prstGeom>
          <a:solidFill>
            <a:srgbClr val="DDDDDD"/>
          </a:solidFill>
          <a:ln w="3810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9748" name="Rectangle 4"/>
          <p:cNvSpPr>
            <a:spLocks noGrp="1" noChangeArrowheads="1"/>
          </p:cNvSpPr>
          <p:nvPr>
            <p:ph type="title"/>
          </p:nvPr>
        </p:nvSpPr>
        <p:spPr/>
        <p:txBody>
          <a:bodyPr/>
          <a:lstStyle/>
          <a:p>
            <a:pPr eaLnBrk="1" hangingPunct="1">
              <a:defRPr/>
            </a:pPr>
            <a:r>
              <a:rPr lang="en-US" smtClean="0">
                <a:cs typeface="+mj-cs"/>
              </a:rPr>
              <a:t>Telomere Length Declines</a:t>
            </a:r>
          </a:p>
        </p:txBody>
      </p:sp>
      <p:grpSp>
        <p:nvGrpSpPr>
          <p:cNvPr id="25603" name="Group 24"/>
          <p:cNvGrpSpPr>
            <a:grpSpLocks/>
          </p:cNvGrpSpPr>
          <p:nvPr/>
        </p:nvGrpSpPr>
        <p:grpSpPr bwMode="auto">
          <a:xfrm>
            <a:off x="4419600" y="1481138"/>
            <a:ext cx="4175125" cy="3800475"/>
            <a:chOff x="2784" y="933"/>
            <a:chExt cx="2630" cy="2394"/>
          </a:xfrm>
        </p:grpSpPr>
        <p:sp>
          <p:nvSpPr>
            <p:cNvPr id="159751" name="Rectangle 7"/>
            <p:cNvSpPr>
              <a:spLocks noChangeArrowheads="1"/>
            </p:cNvSpPr>
            <p:nvPr/>
          </p:nvSpPr>
          <p:spPr bwMode="auto">
            <a:xfrm>
              <a:off x="3017" y="933"/>
              <a:ext cx="73" cy="2386"/>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9752" name="Rectangle 8"/>
            <p:cNvSpPr>
              <a:spLocks noChangeArrowheads="1"/>
            </p:cNvSpPr>
            <p:nvPr/>
          </p:nvSpPr>
          <p:spPr bwMode="auto">
            <a:xfrm rot="-5400000">
              <a:off x="4185" y="2097"/>
              <a:ext cx="73" cy="2386"/>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9753" name="Line 9"/>
            <p:cNvSpPr>
              <a:spLocks noChangeShapeType="1"/>
            </p:cNvSpPr>
            <p:nvPr/>
          </p:nvSpPr>
          <p:spPr bwMode="auto">
            <a:xfrm flipH="1">
              <a:off x="2784" y="2807"/>
              <a:ext cx="274" cy="0"/>
            </a:xfrm>
            <a:prstGeom prst="line">
              <a:avLst/>
            </a:prstGeom>
            <a:noFill/>
            <a:ln w="1016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9754" name="Line 10"/>
            <p:cNvSpPr>
              <a:spLocks noChangeShapeType="1"/>
            </p:cNvSpPr>
            <p:nvPr/>
          </p:nvSpPr>
          <p:spPr bwMode="auto">
            <a:xfrm flipH="1">
              <a:off x="2784" y="1193"/>
              <a:ext cx="274" cy="0"/>
            </a:xfrm>
            <a:prstGeom prst="line">
              <a:avLst/>
            </a:prstGeom>
            <a:noFill/>
            <a:ln w="1016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9755" name="Line 11"/>
            <p:cNvSpPr>
              <a:spLocks noChangeShapeType="1"/>
            </p:cNvSpPr>
            <p:nvPr/>
          </p:nvSpPr>
          <p:spPr bwMode="auto">
            <a:xfrm flipH="1">
              <a:off x="2784" y="2167"/>
              <a:ext cx="274" cy="0"/>
            </a:xfrm>
            <a:prstGeom prst="line">
              <a:avLst/>
            </a:prstGeom>
            <a:noFill/>
            <a:ln w="1016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59770" name="Group 26"/>
          <p:cNvGrpSpPr>
            <a:grpSpLocks/>
          </p:cNvGrpSpPr>
          <p:nvPr/>
        </p:nvGrpSpPr>
        <p:grpSpPr bwMode="auto">
          <a:xfrm>
            <a:off x="5253038" y="1858963"/>
            <a:ext cx="654050" cy="4081462"/>
            <a:chOff x="3309" y="1171"/>
            <a:chExt cx="412" cy="2571"/>
          </a:xfrm>
        </p:grpSpPr>
        <p:sp>
          <p:nvSpPr>
            <p:cNvPr id="159759" name="Rectangle 15"/>
            <p:cNvSpPr>
              <a:spLocks noChangeArrowheads="1"/>
            </p:cNvSpPr>
            <p:nvPr/>
          </p:nvSpPr>
          <p:spPr bwMode="auto">
            <a:xfrm>
              <a:off x="3437" y="1171"/>
              <a:ext cx="220" cy="2075"/>
            </a:xfrm>
            <a:prstGeom prst="rect">
              <a:avLst/>
            </a:prstGeom>
            <a:gradFill rotWithShape="1">
              <a:gsLst>
                <a:gs pos="0">
                  <a:srgbClr val="FF6600"/>
                </a:gs>
                <a:gs pos="100000">
                  <a:srgbClr val="FF6600">
                    <a:gamma/>
                    <a:shade val="46275"/>
                    <a:invGamma/>
                  </a:srgbClr>
                </a:gs>
              </a:gsLst>
              <a:lin ang="5400000" scaled="1"/>
            </a:gra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cs typeface="+mn-cs"/>
              </a:endParaRPr>
            </a:p>
          </p:txBody>
        </p:sp>
        <p:sp>
          <p:nvSpPr>
            <p:cNvPr id="159762" name="Text Box 18"/>
            <p:cNvSpPr txBox="1">
              <a:spLocks noChangeArrowheads="1"/>
            </p:cNvSpPr>
            <p:nvPr/>
          </p:nvSpPr>
          <p:spPr bwMode="auto">
            <a:xfrm>
              <a:off x="3309" y="3338"/>
              <a:ext cx="4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0</a:t>
              </a:r>
            </a:p>
          </p:txBody>
        </p:sp>
      </p:grpSp>
      <p:grpSp>
        <p:nvGrpSpPr>
          <p:cNvPr id="159771" name="Group 27"/>
          <p:cNvGrpSpPr>
            <a:grpSpLocks/>
          </p:cNvGrpSpPr>
          <p:nvPr/>
        </p:nvGrpSpPr>
        <p:grpSpPr bwMode="auto">
          <a:xfrm>
            <a:off x="6145213" y="3476625"/>
            <a:ext cx="915987" cy="2470150"/>
            <a:chOff x="3871" y="2190"/>
            <a:chExt cx="577" cy="1556"/>
          </a:xfrm>
        </p:grpSpPr>
        <p:sp>
          <p:nvSpPr>
            <p:cNvPr id="159760" name="Rectangle 16"/>
            <p:cNvSpPr>
              <a:spLocks noChangeArrowheads="1"/>
            </p:cNvSpPr>
            <p:nvPr/>
          </p:nvSpPr>
          <p:spPr bwMode="auto">
            <a:xfrm>
              <a:off x="4080" y="2190"/>
              <a:ext cx="220" cy="1051"/>
            </a:xfrm>
            <a:prstGeom prst="rect">
              <a:avLst/>
            </a:prstGeom>
            <a:gradFill rotWithShape="1">
              <a:gsLst>
                <a:gs pos="0">
                  <a:srgbClr val="FF6600"/>
                </a:gs>
                <a:gs pos="100000">
                  <a:srgbClr val="FF6600">
                    <a:gamma/>
                    <a:shade val="46275"/>
                    <a:invGamma/>
                  </a:srgbClr>
                </a:gs>
              </a:gsLst>
              <a:lin ang="5400000" scaled="1"/>
            </a:gra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cs typeface="+mn-cs"/>
              </a:endParaRPr>
            </a:p>
          </p:txBody>
        </p:sp>
        <p:sp>
          <p:nvSpPr>
            <p:cNvPr id="159763" name="Text Box 19"/>
            <p:cNvSpPr txBox="1">
              <a:spLocks noChangeArrowheads="1"/>
            </p:cNvSpPr>
            <p:nvPr/>
          </p:nvSpPr>
          <p:spPr bwMode="auto">
            <a:xfrm>
              <a:off x="3871" y="3342"/>
              <a:ext cx="57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35</a:t>
              </a:r>
            </a:p>
          </p:txBody>
        </p:sp>
      </p:grpSp>
      <p:grpSp>
        <p:nvGrpSpPr>
          <p:cNvPr id="159772" name="Group 28"/>
          <p:cNvGrpSpPr>
            <a:grpSpLocks/>
          </p:cNvGrpSpPr>
          <p:nvPr/>
        </p:nvGrpSpPr>
        <p:grpSpPr bwMode="auto">
          <a:xfrm>
            <a:off x="7183438" y="4456113"/>
            <a:ext cx="915987" cy="1527175"/>
            <a:chOff x="4525" y="2807"/>
            <a:chExt cx="577" cy="962"/>
          </a:xfrm>
        </p:grpSpPr>
        <p:sp>
          <p:nvSpPr>
            <p:cNvPr id="159761" name="Rectangle 17"/>
            <p:cNvSpPr>
              <a:spLocks noChangeArrowheads="1"/>
            </p:cNvSpPr>
            <p:nvPr/>
          </p:nvSpPr>
          <p:spPr bwMode="auto">
            <a:xfrm>
              <a:off x="4670" y="2807"/>
              <a:ext cx="220" cy="439"/>
            </a:xfrm>
            <a:prstGeom prst="rect">
              <a:avLst/>
            </a:prstGeom>
            <a:gradFill rotWithShape="1">
              <a:gsLst>
                <a:gs pos="0">
                  <a:srgbClr val="FF6600"/>
                </a:gs>
                <a:gs pos="100000">
                  <a:srgbClr val="FF6600">
                    <a:gamma/>
                    <a:shade val="46275"/>
                    <a:invGamma/>
                  </a:srgbClr>
                </a:gs>
              </a:gsLst>
              <a:lin ang="5400000" scaled="1"/>
            </a:gra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cs typeface="+mn-cs"/>
              </a:endParaRPr>
            </a:p>
          </p:txBody>
        </p:sp>
        <p:sp>
          <p:nvSpPr>
            <p:cNvPr id="159764" name="Text Box 20"/>
            <p:cNvSpPr txBox="1">
              <a:spLocks noChangeArrowheads="1"/>
            </p:cNvSpPr>
            <p:nvPr/>
          </p:nvSpPr>
          <p:spPr bwMode="auto">
            <a:xfrm>
              <a:off x="4525" y="3365"/>
              <a:ext cx="57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65</a:t>
              </a:r>
            </a:p>
          </p:txBody>
        </p:sp>
      </p:grpSp>
      <p:grpSp>
        <p:nvGrpSpPr>
          <p:cNvPr id="25607" name="Group 25"/>
          <p:cNvGrpSpPr>
            <a:grpSpLocks/>
          </p:cNvGrpSpPr>
          <p:nvPr/>
        </p:nvGrpSpPr>
        <p:grpSpPr bwMode="auto">
          <a:xfrm>
            <a:off x="3322638" y="1304925"/>
            <a:ext cx="4545012" cy="5272088"/>
            <a:chOff x="2093" y="822"/>
            <a:chExt cx="2863" cy="3321"/>
          </a:xfrm>
        </p:grpSpPr>
        <p:sp>
          <p:nvSpPr>
            <p:cNvPr id="159756" name="Text Box 12"/>
            <p:cNvSpPr txBox="1">
              <a:spLocks noChangeArrowheads="1"/>
            </p:cNvSpPr>
            <p:nvPr/>
          </p:nvSpPr>
          <p:spPr bwMode="auto">
            <a:xfrm>
              <a:off x="2093" y="2432"/>
              <a:ext cx="88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3200">
                  <a:cs typeface="+mn-cs"/>
                </a:rPr>
                <a:t>1,500</a:t>
              </a:r>
            </a:p>
          </p:txBody>
        </p:sp>
        <p:sp>
          <p:nvSpPr>
            <p:cNvPr id="159757" name="Text Box 13"/>
            <p:cNvSpPr txBox="1">
              <a:spLocks noChangeArrowheads="1"/>
            </p:cNvSpPr>
            <p:nvPr/>
          </p:nvSpPr>
          <p:spPr bwMode="auto">
            <a:xfrm>
              <a:off x="2093" y="1813"/>
              <a:ext cx="88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3200">
                  <a:cs typeface="+mn-cs"/>
                </a:rPr>
                <a:t>3,000</a:t>
              </a:r>
            </a:p>
          </p:txBody>
        </p:sp>
        <p:sp>
          <p:nvSpPr>
            <p:cNvPr id="159758" name="Text Box 14"/>
            <p:cNvSpPr txBox="1">
              <a:spLocks noChangeArrowheads="1"/>
            </p:cNvSpPr>
            <p:nvPr/>
          </p:nvSpPr>
          <p:spPr bwMode="auto">
            <a:xfrm>
              <a:off x="2093" y="822"/>
              <a:ext cx="88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3200">
                  <a:cs typeface="+mn-cs"/>
                </a:rPr>
                <a:t>8,000</a:t>
              </a:r>
            </a:p>
          </p:txBody>
        </p:sp>
        <p:sp>
          <p:nvSpPr>
            <p:cNvPr id="159765" name="Text Box 21"/>
            <p:cNvSpPr txBox="1">
              <a:spLocks noChangeArrowheads="1"/>
            </p:cNvSpPr>
            <p:nvPr/>
          </p:nvSpPr>
          <p:spPr bwMode="auto">
            <a:xfrm>
              <a:off x="3382" y="3739"/>
              <a:ext cx="15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Age</a:t>
              </a:r>
              <a:r>
                <a:rPr lang="en-US" sz="3200">
                  <a:cs typeface="+mn-cs"/>
                </a:rPr>
                <a:t> (years)</a:t>
              </a:r>
            </a:p>
          </p:txBody>
        </p:sp>
      </p:grpSp>
      <p:sp>
        <p:nvSpPr>
          <p:cNvPr id="159766" name="Text Box 22"/>
          <p:cNvSpPr txBox="1">
            <a:spLocks noChangeArrowheads="1"/>
          </p:cNvSpPr>
          <p:nvPr/>
        </p:nvSpPr>
        <p:spPr bwMode="auto">
          <a:xfrm>
            <a:off x="190500" y="1814513"/>
            <a:ext cx="3119438" cy="19954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50000"/>
              </a:spcBef>
              <a:defRPr/>
            </a:pPr>
            <a:r>
              <a:rPr lang="en-US" sz="3200">
                <a:solidFill>
                  <a:schemeClr val="bg1"/>
                </a:solidFill>
                <a:cs typeface="+mn-cs"/>
              </a:rPr>
              <a:t>Telomere length in base pairs</a:t>
            </a:r>
          </a:p>
          <a:p>
            <a:pPr>
              <a:lnSpc>
                <a:spcPct val="95000"/>
              </a:lnSpc>
              <a:spcBef>
                <a:spcPct val="10000"/>
              </a:spcBef>
              <a:defRPr/>
            </a:pPr>
            <a:r>
              <a:rPr lang="en-US" sz="3200">
                <a:solidFill>
                  <a:schemeClr val="bg1"/>
                </a:solidFill>
                <a:cs typeface="+mn-cs"/>
              </a:rPr>
              <a:t>(human white blood cells)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9770"/>
                                        </p:tgtEl>
                                        <p:attrNameLst>
                                          <p:attrName>style.visibility</p:attrName>
                                        </p:attrNameLst>
                                      </p:cBhvr>
                                      <p:to>
                                        <p:strVal val="visible"/>
                                      </p:to>
                                    </p:set>
                                    <p:animEffect transition="in" filter="wipe(down)">
                                      <p:cBhvr>
                                        <p:cTn id="7" dur="500"/>
                                        <p:tgtEl>
                                          <p:spTgt spid="159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9771"/>
                                        </p:tgtEl>
                                        <p:attrNameLst>
                                          <p:attrName>style.visibility</p:attrName>
                                        </p:attrNameLst>
                                      </p:cBhvr>
                                      <p:to>
                                        <p:strVal val="visible"/>
                                      </p:to>
                                    </p:set>
                                    <p:animEffect transition="in" filter="wipe(down)">
                                      <p:cBhvr>
                                        <p:cTn id="12" dur="500"/>
                                        <p:tgtEl>
                                          <p:spTgt spid="159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59772"/>
                                        </p:tgtEl>
                                        <p:attrNameLst>
                                          <p:attrName>style.visibility</p:attrName>
                                        </p:attrNameLst>
                                      </p:cBhvr>
                                      <p:to>
                                        <p:strVal val="visible"/>
                                      </p:to>
                                    </p:set>
                                    <p:animEffect transition="in" filter="wipe(down)">
                                      <p:cBhvr>
                                        <p:cTn id="17" dur="500"/>
                                        <p:tgtEl>
                                          <p:spTgt spid="159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cs typeface="+mj-cs"/>
              </a:rPr>
              <a:t>More on Dolly and Cloning</a:t>
            </a:r>
          </a:p>
        </p:txBody>
      </p:sp>
      <p:sp>
        <p:nvSpPr>
          <p:cNvPr id="36867" name="Rectangle 3"/>
          <p:cNvSpPr>
            <a:spLocks noGrp="1" noChangeArrowheads="1"/>
          </p:cNvSpPr>
          <p:nvPr>
            <p:ph type="body" idx="1"/>
          </p:nvPr>
        </p:nvSpPr>
        <p:spPr>
          <a:xfrm>
            <a:off x="333375" y="4114800"/>
            <a:ext cx="5573713" cy="1144588"/>
          </a:xfrm>
        </p:spPr>
        <p:txBody>
          <a:bodyPr/>
          <a:lstStyle/>
          <a:p>
            <a:pPr marL="0" indent="0" algn="ctr" eaLnBrk="1" hangingPunct="1">
              <a:lnSpc>
                <a:spcPct val="90000"/>
              </a:lnSpc>
              <a:buFont typeface="Wingdings" charset="0"/>
              <a:buNone/>
              <a:defRPr/>
            </a:pPr>
            <a:r>
              <a:rPr lang="en-US" sz="3600" smtClean="0">
                <a:cs typeface="+mn-cs"/>
              </a:rPr>
              <a:t>How many failures will it take to produce a human </a:t>
            </a:r>
          </a:p>
        </p:txBody>
      </p:sp>
      <p:sp>
        <p:nvSpPr>
          <p:cNvPr id="36870" name="Text Box 6"/>
          <p:cNvSpPr txBox="1">
            <a:spLocks noChangeArrowheads="1"/>
          </p:cNvSpPr>
          <p:nvPr/>
        </p:nvSpPr>
        <p:spPr bwMode="auto">
          <a:xfrm>
            <a:off x="217488" y="1249363"/>
            <a:ext cx="8491537"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0066"/>
              </a:buClr>
              <a:buSzPct val="70000"/>
              <a:buFont typeface="Wingdings" charset="0"/>
              <a:buNone/>
              <a:defRPr/>
            </a:pPr>
            <a:r>
              <a:rPr lang="en-US" sz="3600" dirty="0" smtClean="0">
                <a:solidFill>
                  <a:schemeClr val="bg1"/>
                </a:solidFill>
                <a:cs typeface="+mn-cs"/>
              </a:rPr>
              <a:t>Dolly</a:t>
            </a:r>
            <a:r>
              <a:rPr lang="fr-FR" altLang="ja-JP" sz="3600" dirty="0" smtClean="0">
                <a:solidFill>
                  <a:schemeClr val="bg1"/>
                </a:solidFill>
                <a:latin typeface="Arial"/>
                <a:cs typeface="+mn-cs"/>
              </a:rPr>
              <a:t>'</a:t>
            </a:r>
            <a:r>
              <a:rPr lang="en-US" sz="3600" dirty="0" smtClean="0">
                <a:solidFill>
                  <a:schemeClr val="bg1"/>
                </a:solidFill>
                <a:cs typeface="+mn-cs"/>
              </a:rPr>
              <a:t>s experimenters used 277 cloned embryos to produce one sheep, meaning 276 failed. </a:t>
            </a:r>
          </a:p>
        </p:txBody>
      </p:sp>
      <p:pic>
        <p:nvPicPr>
          <p:cNvPr id="27652" name="Picture 7" descr="Hello Dolly">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9725" y="3992563"/>
            <a:ext cx="2238375" cy="260508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1844675" y="3397250"/>
            <a:ext cx="2220913" cy="679450"/>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chemeClr val="bg1"/>
                </a:solidFill>
                <a:cs typeface="+mn-cs"/>
              </a:rPr>
              <a:t>Question</a:t>
            </a:r>
          </a:p>
        </p:txBody>
      </p:sp>
      <p:sp>
        <p:nvSpPr>
          <p:cNvPr id="36873" name="WordArt 9"/>
          <p:cNvSpPr>
            <a:spLocks noChangeArrowheads="1" noChangeShapeType="1" noTextEdit="1"/>
          </p:cNvSpPr>
          <p:nvPr/>
        </p:nvSpPr>
        <p:spPr bwMode="auto">
          <a:xfrm>
            <a:off x="2981325" y="5284788"/>
            <a:ext cx="754063" cy="1125537"/>
          </a:xfrm>
          <a:prstGeom prst="rect">
            <a:avLst/>
          </a:prstGeom>
        </p:spPr>
        <p:txBody>
          <a:bodyPr wrap="none" fromWordArt="1">
            <a:prstTxWarp prst="textPlain">
              <a:avLst>
                <a:gd name="adj" fmla="val 50000"/>
              </a:avLst>
            </a:prstTxWarp>
            <a:scene3d>
              <a:camera prst="legacyPerspectiveTopRight"/>
              <a:lightRig rig="legacyFlat3" dir="b"/>
            </a:scene3d>
            <a:sp3d extrusionH="887400" prstMaterial="legacyMatte">
              <a:extrusionClr>
                <a:schemeClr val="tx1"/>
              </a:extrusionClr>
            </a:sp3d>
          </a:bodyPr>
          <a:lstStyle/>
          <a:p>
            <a:pPr algn="ctr"/>
            <a:r>
              <a:rPr lang="ru-RU" sz="3600" kern="10">
                <a:ln w="9525">
                  <a:round/>
                  <a:headEnd/>
                  <a:tailEnd/>
                </a:ln>
                <a:solidFill>
                  <a:srgbClr val="FFFF00"/>
                </a:solidFill>
                <a:latin typeface="Arial Black"/>
                <a:ea typeface="Arial Black"/>
                <a:cs typeface="Arial Black"/>
              </a:rPr>
              <a:t>?</a:t>
            </a:r>
            <a:endParaRPr lang="en-US" sz="3600" kern="10">
              <a:ln w="9525">
                <a:round/>
                <a:headEnd/>
                <a:tailEnd/>
              </a:ln>
              <a:solidFill>
                <a:srgbClr val="FFFF00"/>
              </a:solidFill>
              <a:latin typeface="Arial Black"/>
              <a:ea typeface="Arial Black"/>
              <a:cs typeface="Arial Blac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72"/>
                                        </p:tgtEl>
                                        <p:attrNameLst>
                                          <p:attrName>style.visibility</p:attrName>
                                        </p:attrNameLst>
                                      </p:cBhvr>
                                      <p:to>
                                        <p:strVal val="visible"/>
                                      </p:to>
                                    </p:set>
                                    <p:animEffect transition="in" filter="fade">
                                      <p:cBhvr>
                                        <p:cTn id="11" dur="500"/>
                                        <p:tgtEl>
                                          <p:spTgt spid="368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867">
                                            <p:txEl>
                                              <p:pRg st="0" end="0"/>
                                            </p:txEl>
                                          </p:spTgt>
                                        </p:tgtEl>
                                        <p:attrNameLst>
                                          <p:attrName>style.visibility</p:attrName>
                                        </p:attrNameLst>
                                      </p:cBhvr>
                                      <p:to>
                                        <p:strVal val="visible"/>
                                      </p:to>
                                    </p:set>
                                    <p:animEffect transition="in" filter="fade">
                                      <p:cBhvr>
                                        <p:cTn id="16" dur="500"/>
                                        <p:tgtEl>
                                          <p:spTgt spid="36867">
                                            <p:txEl>
                                              <p:pRg st="0" end="0"/>
                                            </p:txEl>
                                          </p:spTgt>
                                        </p:tgtEl>
                                      </p:cBhvr>
                                    </p:animEffect>
                                  </p:childTnLst>
                                </p:cTn>
                              </p:par>
                            </p:childTnLst>
                          </p:cTn>
                        </p:par>
                        <p:par>
                          <p:cTn id="17" fill="hold" nodeType="afterGroup">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36873"/>
                                        </p:tgtEl>
                                        <p:attrNameLst>
                                          <p:attrName>style.visibility</p:attrName>
                                        </p:attrNameLst>
                                      </p:cBhvr>
                                      <p:to>
                                        <p:strVal val="visible"/>
                                      </p:to>
                                    </p:set>
                                    <p:anim calcmode="lin" valueType="num">
                                      <p:cBhvr>
                                        <p:cTn id="20" dur="1000" fill="hold"/>
                                        <p:tgtEl>
                                          <p:spTgt spid="36873"/>
                                        </p:tgtEl>
                                        <p:attrNameLst>
                                          <p:attrName>ppt_w</p:attrName>
                                        </p:attrNameLst>
                                      </p:cBhvr>
                                      <p:tavLst>
                                        <p:tav tm="0">
                                          <p:val>
                                            <p:fltVal val="0"/>
                                          </p:val>
                                        </p:tav>
                                        <p:tav tm="100000">
                                          <p:val>
                                            <p:strVal val="#ppt_w"/>
                                          </p:val>
                                        </p:tav>
                                      </p:tavLst>
                                    </p:anim>
                                    <p:anim calcmode="lin" valueType="num">
                                      <p:cBhvr>
                                        <p:cTn id="21" dur="1000" fill="hold"/>
                                        <p:tgtEl>
                                          <p:spTgt spid="368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0" grpId="0"/>
      <p:bldP spid="36872" grpId="0" animBg="1"/>
      <p:bldP spid="368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mtClean="0">
                <a:cs typeface="+mj-cs"/>
              </a:rPr>
              <a:t>Other Cloned Animals</a:t>
            </a:r>
          </a:p>
        </p:txBody>
      </p:sp>
      <p:grpSp>
        <p:nvGrpSpPr>
          <p:cNvPr id="163855" name="Group 15"/>
          <p:cNvGrpSpPr>
            <a:grpSpLocks/>
          </p:cNvGrpSpPr>
          <p:nvPr/>
        </p:nvGrpSpPr>
        <p:grpSpPr bwMode="auto">
          <a:xfrm>
            <a:off x="111125" y="1452563"/>
            <a:ext cx="3127375" cy="3070225"/>
            <a:chOff x="70" y="915"/>
            <a:chExt cx="1970" cy="1934"/>
          </a:xfrm>
        </p:grpSpPr>
        <p:pic>
          <p:nvPicPr>
            <p:cNvPr id="29705" name="Picture 4" descr="Mooving 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 y="915"/>
              <a:ext cx="1970" cy="1241"/>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63845" name="Text Box 5"/>
            <p:cNvSpPr txBox="1">
              <a:spLocks noChangeArrowheads="1"/>
            </p:cNvSpPr>
            <p:nvPr/>
          </p:nvSpPr>
          <p:spPr bwMode="auto">
            <a:xfrm>
              <a:off x="83" y="2177"/>
              <a:ext cx="1819" cy="67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July 1998 cloned calves</a:t>
              </a:r>
            </a:p>
          </p:txBody>
        </p:sp>
      </p:grpSp>
      <p:grpSp>
        <p:nvGrpSpPr>
          <p:cNvPr id="163857" name="Group 17"/>
          <p:cNvGrpSpPr>
            <a:grpSpLocks/>
          </p:cNvGrpSpPr>
          <p:nvPr/>
        </p:nvGrpSpPr>
        <p:grpSpPr bwMode="auto">
          <a:xfrm>
            <a:off x="6873875" y="1420813"/>
            <a:ext cx="2030413" cy="3476625"/>
            <a:chOff x="4330" y="895"/>
            <a:chExt cx="1279" cy="2190"/>
          </a:xfrm>
        </p:grpSpPr>
        <p:pic>
          <p:nvPicPr>
            <p:cNvPr id="29703" name="Picture 8" descr="Idaho Gem">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30" y="895"/>
              <a:ext cx="1279" cy="148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63849" name="Text Box 9"/>
            <p:cNvSpPr txBox="1">
              <a:spLocks noChangeArrowheads="1"/>
            </p:cNvSpPr>
            <p:nvPr/>
          </p:nvSpPr>
          <p:spPr bwMode="auto">
            <a:xfrm>
              <a:off x="4413" y="2413"/>
              <a:ext cx="1171" cy="67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Cloned mule</a:t>
              </a:r>
            </a:p>
          </p:txBody>
        </p:sp>
      </p:grpSp>
      <p:grpSp>
        <p:nvGrpSpPr>
          <p:cNvPr id="163856" name="Group 16"/>
          <p:cNvGrpSpPr>
            <a:grpSpLocks/>
          </p:cNvGrpSpPr>
          <p:nvPr/>
        </p:nvGrpSpPr>
        <p:grpSpPr bwMode="auto">
          <a:xfrm>
            <a:off x="3521075" y="1441450"/>
            <a:ext cx="3022600" cy="3325813"/>
            <a:chOff x="2218" y="908"/>
            <a:chExt cx="1904" cy="2095"/>
          </a:xfrm>
        </p:grpSpPr>
        <p:sp>
          <p:nvSpPr>
            <p:cNvPr id="163852" name="Text Box 12"/>
            <p:cNvSpPr txBox="1">
              <a:spLocks noChangeArrowheads="1"/>
            </p:cNvSpPr>
            <p:nvPr/>
          </p:nvSpPr>
          <p:spPr bwMode="auto">
            <a:xfrm>
              <a:off x="2421" y="2331"/>
              <a:ext cx="1664" cy="67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Cloned mouse</a:t>
              </a:r>
            </a:p>
          </p:txBody>
        </p:sp>
        <p:pic>
          <p:nvPicPr>
            <p:cNvPr id="29702" name="Picture 14" descr="image193803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18" y="908"/>
              <a:ext cx="1904" cy="142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55"/>
                                        </p:tgtEl>
                                        <p:attrNameLst>
                                          <p:attrName>style.visibility</p:attrName>
                                        </p:attrNameLst>
                                      </p:cBhvr>
                                      <p:to>
                                        <p:strVal val="visible"/>
                                      </p:to>
                                    </p:set>
                                    <p:animEffect transition="in" filter="fade">
                                      <p:cBhvr>
                                        <p:cTn id="7" dur="500"/>
                                        <p:tgtEl>
                                          <p:spTgt spid="163855"/>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63856"/>
                                        </p:tgtEl>
                                        <p:attrNameLst>
                                          <p:attrName>style.visibility</p:attrName>
                                        </p:attrNameLst>
                                      </p:cBhvr>
                                      <p:to>
                                        <p:strVal val="visible"/>
                                      </p:to>
                                    </p:set>
                                    <p:animEffect transition="in" filter="fade">
                                      <p:cBhvr>
                                        <p:cTn id="11" dur="500"/>
                                        <p:tgtEl>
                                          <p:spTgt spid="163856"/>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63857"/>
                                        </p:tgtEl>
                                        <p:attrNameLst>
                                          <p:attrName>style.visibility</p:attrName>
                                        </p:attrNameLst>
                                      </p:cBhvr>
                                      <p:to>
                                        <p:strVal val="visible"/>
                                      </p:to>
                                    </p:set>
                                    <p:animEffect transition="in" filter="fade">
                                      <p:cBhvr>
                                        <p:cTn id="15" dur="500"/>
                                        <p:tgtEl>
                                          <p:spTgt spid="163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pPr eaLnBrk="1" hangingPunct="1">
              <a:defRPr/>
            </a:pPr>
            <a:r>
              <a:rPr lang="en-US" smtClean="0">
                <a:cs typeface="+mj-cs"/>
              </a:rPr>
              <a:t>Other Cloned Animals</a:t>
            </a:r>
          </a:p>
        </p:txBody>
      </p:sp>
      <p:grpSp>
        <p:nvGrpSpPr>
          <p:cNvPr id="165897" name="Group 9"/>
          <p:cNvGrpSpPr>
            <a:grpSpLocks/>
          </p:cNvGrpSpPr>
          <p:nvPr/>
        </p:nvGrpSpPr>
        <p:grpSpPr bwMode="auto">
          <a:xfrm>
            <a:off x="188913" y="1446213"/>
            <a:ext cx="4179887" cy="5006975"/>
            <a:chOff x="119" y="911"/>
            <a:chExt cx="2633" cy="3154"/>
          </a:xfrm>
        </p:grpSpPr>
        <p:pic>
          <p:nvPicPr>
            <p:cNvPr id="30726" name="Picture 6" descr="Five little piggi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 y="911"/>
              <a:ext cx="2164" cy="1573"/>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65895" name="Text Box 7"/>
            <p:cNvSpPr txBox="1">
              <a:spLocks noChangeArrowheads="1"/>
            </p:cNvSpPr>
            <p:nvPr/>
          </p:nvSpPr>
          <p:spPr bwMode="auto">
            <a:xfrm>
              <a:off x="119" y="2449"/>
              <a:ext cx="2633" cy="161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chemeClr val="bg1"/>
                  </a:solidFill>
                  <a:cs typeface="+mn-cs"/>
                </a:rPr>
                <a:t>December 2001</a:t>
              </a:r>
            </a:p>
            <a:p>
              <a:pPr algn="ctr">
                <a:spcBef>
                  <a:spcPct val="20000"/>
                </a:spcBef>
                <a:defRPr/>
              </a:pPr>
              <a:r>
                <a:rPr lang="en-US" sz="3200">
                  <a:solidFill>
                    <a:schemeClr val="bg1"/>
                  </a:solidFill>
                  <a:cs typeface="+mn-cs"/>
                </a:rPr>
                <a:t>Five cloned female piglets, named Noel, Angel, Star, Joy and Mary</a:t>
              </a:r>
            </a:p>
          </p:txBody>
        </p:sp>
      </p:grpSp>
      <p:grpSp>
        <p:nvGrpSpPr>
          <p:cNvPr id="165898" name="Group 10"/>
          <p:cNvGrpSpPr>
            <a:grpSpLocks/>
          </p:cNvGrpSpPr>
          <p:nvPr/>
        </p:nvGrpSpPr>
        <p:grpSpPr bwMode="auto">
          <a:xfrm>
            <a:off x="4862513" y="1349375"/>
            <a:ext cx="3629025" cy="5003800"/>
            <a:chOff x="3063" y="850"/>
            <a:chExt cx="2286" cy="3152"/>
          </a:xfrm>
        </p:grpSpPr>
        <p:pic>
          <p:nvPicPr>
            <p:cNvPr id="30724" name="Picture 5" descr="Copyc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3" y="850"/>
              <a:ext cx="1595" cy="1862"/>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65896" name="Text Box 8"/>
            <p:cNvSpPr txBox="1">
              <a:spLocks noChangeArrowheads="1"/>
            </p:cNvSpPr>
            <p:nvPr/>
          </p:nvSpPr>
          <p:spPr bwMode="auto">
            <a:xfrm>
              <a:off x="3063" y="2680"/>
              <a:ext cx="2286" cy="132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dirty="0">
                  <a:solidFill>
                    <a:schemeClr val="bg1"/>
                  </a:solidFill>
                  <a:cs typeface="+mn-cs"/>
                </a:rPr>
                <a:t>December 2001</a:t>
              </a:r>
            </a:p>
            <a:p>
              <a:pPr algn="ctr">
                <a:spcBef>
                  <a:spcPct val="20000"/>
                </a:spcBef>
                <a:defRPr/>
              </a:pPr>
              <a:r>
                <a:rPr lang="en-US" sz="3200" dirty="0">
                  <a:solidFill>
                    <a:schemeClr val="bg1"/>
                  </a:solidFill>
                  <a:cs typeface="+mn-cs"/>
                </a:rPr>
                <a:t>The world</a:t>
              </a:r>
              <a:r>
                <a:rPr lang="fr-FR" sz="3200" dirty="0">
                  <a:solidFill>
                    <a:schemeClr val="bg1"/>
                  </a:solidFill>
                  <a:cs typeface="+mn-cs"/>
                </a:rPr>
                <a:t>'</a:t>
              </a:r>
              <a:r>
                <a:rPr lang="en-US" sz="3200" dirty="0">
                  <a:solidFill>
                    <a:schemeClr val="bg1"/>
                  </a:solidFill>
                  <a:cs typeface="+mn-cs"/>
                </a:rPr>
                <a:t>s first cloned kitten, named </a:t>
              </a:r>
              <a:r>
                <a:rPr lang="en-US" sz="3200" dirty="0" err="1">
                  <a:solidFill>
                    <a:schemeClr val="bg1"/>
                  </a:solidFill>
                  <a:cs typeface="+mn-cs"/>
                </a:rPr>
                <a:t>Cece</a:t>
              </a:r>
              <a:endParaRPr lang="en-US" dirty="0">
                <a:solidFill>
                  <a:schemeClr val="bg1"/>
                </a:solidFill>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5897"/>
                                        </p:tgtEl>
                                        <p:attrNameLst>
                                          <p:attrName>style.visibility</p:attrName>
                                        </p:attrNameLst>
                                      </p:cBhvr>
                                      <p:to>
                                        <p:strVal val="visible"/>
                                      </p:to>
                                    </p:set>
                                    <p:animEffect transition="in" filter="fade">
                                      <p:cBhvr>
                                        <p:cTn id="7" dur="500"/>
                                        <p:tgtEl>
                                          <p:spTgt spid="165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8"/>
                                        </p:tgtEl>
                                        <p:attrNameLst>
                                          <p:attrName>style.visibility</p:attrName>
                                        </p:attrNameLst>
                                      </p:cBhvr>
                                      <p:to>
                                        <p:strVal val="visible"/>
                                      </p:to>
                                    </p:set>
                                    <p:animEffect transition="in" filter="fade">
                                      <p:cBhvr>
                                        <p:cTn id="12" dur="500"/>
                                        <p:tgtEl>
                                          <p:spTgt spid="16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effectLst>
            <a:outerShdw blurRad="63500" dist="35921" dir="18900000" algn="ctr" rotWithShape="0">
              <a:schemeClr val="tx1"/>
            </a:outerShdw>
          </a:effectLst>
        </p:spPr>
        <p:txBody>
          <a:bodyPr/>
          <a:lstStyle/>
          <a:p>
            <a:pPr eaLnBrk="1" hangingPunct="1">
              <a:defRPr/>
            </a:pPr>
            <a:r>
              <a:rPr lang="en-US" sz="5400" smtClean="0">
                <a:cs typeface="+mj-cs"/>
              </a:rPr>
              <a:t>Topics</a:t>
            </a:r>
          </a:p>
        </p:txBody>
      </p:sp>
      <p:sp>
        <p:nvSpPr>
          <p:cNvPr id="2053" name="Rectangle 5"/>
          <p:cNvSpPr>
            <a:spLocks noGrp="1" noChangeArrowheads="1"/>
          </p:cNvSpPr>
          <p:nvPr>
            <p:ph type="body" idx="1"/>
          </p:nvPr>
        </p:nvSpPr>
        <p:spPr>
          <a:xfrm>
            <a:off x="457200" y="1174750"/>
            <a:ext cx="8462963" cy="2254250"/>
          </a:xfrm>
        </p:spPr>
        <p:txBody>
          <a:bodyPr/>
          <a:lstStyle/>
          <a:p>
            <a:pPr marL="406400" indent="-406400" eaLnBrk="1" hangingPunct="1">
              <a:lnSpc>
                <a:spcPct val="90000"/>
              </a:lnSpc>
              <a:buClr>
                <a:srgbClr val="33CCCC"/>
              </a:buClr>
              <a:defRPr/>
            </a:pPr>
            <a:r>
              <a:rPr lang="en-US" smtClean="0">
                <a:cs typeface="+mn-cs"/>
              </a:rPr>
              <a:t>Cloning - the Results</a:t>
            </a:r>
          </a:p>
          <a:p>
            <a:pPr marL="406400" indent="-406400" eaLnBrk="1" hangingPunct="1">
              <a:lnSpc>
                <a:spcPct val="90000"/>
              </a:lnSpc>
              <a:buClr>
                <a:srgbClr val="33CCCC"/>
              </a:buClr>
              <a:defRPr/>
            </a:pPr>
            <a:r>
              <a:rPr lang="en-US" smtClean="0">
                <a:cs typeface="+mn-cs"/>
              </a:rPr>
              <a:t>Stem cells: what are they?</a:t>
            </a:r>
          </a:p>
          <a:p>
            <a:pPr marL="406400" indent="-406400" eaLnBrk="1" hangingPunct="1">
              <a:lnSpc>
                <a:spcPct val="90000"/>
              </a:lnSpc>
              <a:buClr>
                <a:srgbClr val="33CCCC"/>
              </a:buClr>
              <a:defRPr/>
            </a:pPr>
            <a:r>
              <a:rPr lang="en-US" smtClean="0">
                <a:cs typeface="+mn-cs"/>
              </a:rPr>
              <a:t>More on cloning</a:t>
            </a:r>
          </a:p>
          <a:p>
            <a:pPr marL="406400" indent="-406400" eaLnBrk="1" hangingPunct="1">
              <a:lnSpc>
                <a:spcPct val="90000"/>
              </a:lnSpc>
              <a:buClr>
                <a:srgbClr val="33CCCC"/>
              </a:buClr>
              <a:defRPr/>
            </a:pPr>
            <a:r>
              <a:rPr lang="en-US" smtClean="0">
                <a:cs typeface="+mn-cs"/>
              </a:rPr>
              <a:t>The value of life – when does it begin?</a:t>
            </a:r>
          </a:p>
        </p:txBody>
      </p:sp>
      <p:pic>
        <p:nvPicPr>
          <p:cNvPr id="2056" name="Picture 8" descr="TIME Magazi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7588" y="3878263"/>
            <a:ext cx="20288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500"/>
                                        <p:tgtEl>
                                          <p:spTgt spid="205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fade">
                                      <p:cBhvr>
                                        <p:cTn id="11" dur="500"/>
                                        <p:tgtEl>
                                          <p:spTgt spid="205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fade">
                                      <p:cBhvr>
                                        <p:cTn id="15" dur="500"/>
                                        <p:tgtEl>
                                          <p:spTgt spid="205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fade">
                                      <p:cBhvr>
                                        <p:cTn id="19" dur="500"/>
                                        <p:tgtEl>
                                          <p:spTgt spid="2053">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title"/>
          </p:nvPr>
        </p:nvSpPr>
        <p:spPr/>
        <p:txBody>
          <a:bodyPr/>
          <a:lstStyle/>
          <a:p>
            <a:pPr eaLnBrk="1" hangingPunct="1">
              <a:defRPr/>
            </a:pPr>
            <a:r>
              <a:rPr lang="en-US" sz="5400" smtClean="0">
                <a:cs typeface="+mj-cs"/>
              </a:rPr>
              <a:t>Future Experiments</a:t>
            </a:r>
          </a:p>
        </p:txBody>
      </p:sp>
      <p:grpSp>
        <p:nvGrpSpPr>
          <p:cNvPr id="279561" name="Group 9"/>
          <p:cNvGrpSpPr>
            <a:grpSpLocks/>
          </p:cNvGrpSpPr>
          <p:nvPr/>
        </p:nvGrpSpPr>
        <p:grpSpPr bwMode="auto">
          <a:xfrm>
            <a:off x="434975" y="1404938"/>
            <a:ext cx="3916363" cy="4543425"/>
            <a:chOff x="274" y="885"/>
            <a:chExt cx="2467" cy="2862"/>
          </a:xfrm>
        </p:grpSpPr>
        <p:pic>
          <p:nvPicPr>
            <p:cNvPr id="31750" name="Picture 5" descr="BUTTERCA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 y="885"/>
              <a:ext cx="2467" cy="2429"/>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79558" name="Text Box 6"/>
            <p:cNvSpPr txBox="1">
              <a:spLocks noChangeArrowheads="1"/>
            </p:cNvSpPr>
            <p:nvPr/>
          </p:nvSpPr>
          <p:spPr bwMode="auto">
            <a:xfrm>
              <a:off x="785" y="3382"/>
              <a:ext cx="1326"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ButterCat</a:t>
              </a:r>
            </a:p>
          </p:txBody>
        </p:sp>
      </p:grpSp>
      <p:grpSp>
        <p:nvGrpSpPr>
          <p:cNvPr id="279562" name="Group 10"/>
          <p:cNvGrpSpPr>
            <a:grpSpLocks/>
          </p:cNvGrpSpPr>
          <p:nvPr/>
        </p:nvGrpSpPr>
        <p:grpSpPr bwMode="auto">
          <a:xfrm>
            <a:off x="5402263" y="1404938"/>
            <a:ext cx="3092450" cy="4543425"/>
            <a:chOff x="3403" y="885"/>
            <a:chExt cx="1948" cy="2862"/>
          </a:xfrm>
        </p:grpSpPr>
        <p:pic>
          <p:nvPicPr>
            <p:cNvPr id="31748" name="Picture 7" descr="CA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3" y="885"/>
              <a:ext cx="1948" cy="2433"/>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79560" name="Text Box 8"/>
            <p:cNvSpPr txBox="1">
              <a:spLocks noChangeArrowheads="1"/>
            </p:cNvSpPr>
            <p:nvPr/>
          </p:nvSpPr>
          <p:spPr bwMode="auto">
            <a:xfrm>
              <a:off x="3951" y="3382"/>
              <a:ext cx="1070"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a:solidFill>
                    <a:schemeClr val="bg1"/>
                  </a:solidFill>
                  <a:cs typeface="+mn-cs"/>
                </a:rPr>
                <a:t>CatCow</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9561"/>
                                        </p:tgtEl>
                                        <p:attrNameLst>
                                          <p:attrName>style.visibility</p:attrName>
                                        </p:attrNameLst>
                                      </p:cBhvr>
                                      <p:to>
                                        <p:strVal val="visible"/>
                                      </p:to>
                                    </p:set>
                                    <p:animEffect transition="in" filter="fade">
                                      <p:cBhvr>
                                        <p:cTn id="7" dur="500"/>
                                        <p:tgtEl>
                                          <p:spTgt spid="279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9562"/>
                                        </p:tgtEl>
                                        <p:attrNameLst>
                                          <p:attrName>style.visibility</p:attrName>
                                        </p:attrNameLst>
                                      </p:cBhvr>
                                      <p:to>
                                        <p:strVal val="visible"/>
                                      </p:to>
                                    </p:set>
                                    <p:animEffect transition="in" filter="fade">
                                      <p:cBhvr>
                                        <p:cTn id="12" dur="500"/>
                                        <p:tgtEl>
                                          <p:spTgt spid="279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lstStyle/>
          <a:p>
            <a:pPr eaLnBrk="1" hangingPunct="1">
              <a:defRPr/>
            </a:pPr>
            <a:r>
              <a:rPr lang="en-US" smtClean="0">
                <a:cs typeface="+mj-cs"/>
              </a:rPr>
              <a:t>Future Experiments</a:t>
            </a:r>
          </a:p>
        </p:txBody>
      </p:sp>
      <p:grpSp>
        <p:nvGrpSpPr>
          <p:cNvPr id="281607" name="Group 7"/>
          <p:cNvGrpSpPr>
            <a:grpSpLocks/>
          </p:cNvGrpSpPr>
          <p:nvPr/>
        </p:nvGrpSpPr>
        <p:grpSpPr bwMode="auto">
          <a:xfrm>
            <a:off x="2916238" y="1408113"/>
            <a:ext cx="3586162" cy="4946650"/>
            <a:chOff x="1837" y="887"/>
            <a:chExt cx="2259" cy="3116"/>
          </a:xfrm>
        </p:grpSpPr>
        <p:pic>
          <p:nvPicPr>
            <p:cNvPr id="32771" name="Picture 5" descr="CATRIL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7" y="887"/>
              <a:ext cx="2259" cy="266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2523" y="3638"/>
              <a:ext cx="1070"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Catrilla</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1607"/>
                                        </p:tgtEl>
                                        <p:attrNameLst>
                                          <p:attrName>style.visibility</p:attrName>
                                        </p:attrNameLst>
                                      </p:cBhvr>
                                      <p:to>
                                        <p:strVal val="visible"/>
                                      </p:to>
                                    </p:set>
                                    <p:animEffect transition="in" filter="fade">
                                      <p:cBhvr>
                                        <p:cTn id="7" dur="5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pPr eaLnBrk="1" hangingPunct="1">
              <a:defRPr/>
            </a:pPr>
            <a:r>
              <a:rPr lang="en-US" sz="5400" smtClean="0">
                <a:cs typeface="+mj-cs"/>
              </a:rPr>
              <a:t>Future Experiments</a:t>
            </a:r>
          </a:p>
        </p:txBody>
      </p:sp>
      <p:grpSp>
        <p:nvGrpSpPr>
          <p:cNvPr id="283657" name="Group 9"/>
          <p:cNvGrpSpPr>
            <a:grpSpLocks/>
          </p:cNvGrpSpPr>
          <p:nvPr/>
        </p:nvGrpSpPr>
        <p:grpSpPr bwMode="auto">
          <a:xfrm>
            <a:off x="960438" y="1698625"/>
            <a:ext cx="3711575" cy="4235450"/>
            <a:chOff x="605" y="1070"/>
            <a:chExt cx="2338" cy="2668"/>
          </a:xfrm>
        </p:grpSpPr>
        <p:pic>
          <p:nvPicPr>
            <p:cNvPr id="33798" name="Picture 5" descr="SPARROX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 y="1070"/>
              <a:ext cx="2338" cy="233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83654" name="Text Box 6"/>
            <p:cNvSpPr txBox="1">
              <a:spLocks noChangeArrowheads="1"/>
            </p:cNvSpPr>
            <p:nvPr/>
          </p:nvSpPr>
          <p:spPr bwMode="auto">
            <a:xfrm>
              <a:off x="795" y="3373"/>
              <a:ext cx="1866"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SparrowBoxer</a:t>
              </a:r>
            </a:p>
          </p:txBody>
        </p:sp>
      </p:grpSp>
      <p:grpSp>
        <p:nvGrpSpPr>
          <p:cNvPr id="283658" name="Group 10"/>
          <p:cNvGrpSpPr>
            <a:grpSpLocks/>
          </p:cNvGrpSpPr>
          <p:nvPr/>
        </p:nvGrpSpPr>
        <p:grpSpPr bwMode="auto">
          <a:xfrm>
            <a:off x="5329238" y="1698625"/>
            <a:ext cx="2932112" cy="4235450"/>
            <a:chOff x="3357" y="1070"/>
            <a:chExt cx="1847" cy="2668"/>
          </a:xfrm>
        </p:grpSpPr>
        <p:pic>
          <p:nvPicPr>
            <p:cNvPr id="33796" name="Picture 7" descr="TIGOW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5" y="1070"/>
              <a:ext cx="1320" cy="232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83656" name="Text Box 8"/>
            <p:cNvSpPr txBox="1">
              <a:spLocks noChangeArrowheads="1"/>
            </p:cNvSpPr>
            <p:nvPr/>
          </p:nvSpPr>
          <p:spPr bwMode="auto">
            <a:xfrm>
              <a:off x="3357" y="3373"/>
              <a:ext cx="1847"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TigerOwl</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3657"/>
                                        </p:tgtEl>
                                        <p:attrNameLst>
                                          <p:attrName>style.visibility</p:attrName>
                                        </p:attrNameLst>
                                      </p:cBhvr>
                                      <p:to>
                                        <p:strVal val="visible"/>
                                      </p:to>
                                    </p:set>
                                    <p:animEffect transition="in" filter="fade">
                                      <p:cBhvr>
                                        <p:cTn id="7" dur="500"/>
                                        <p:tgtEl>
                                          <p:spTgt spid="283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3658"/>
                                        </p:tgtEl>
                                        <p:attrNameLst>
                                          <p:attrName>style.visibility</p:attrName>
                                        </p:attrNameLst>
                                      </p:cBhvr>
                                      <p:to>
                                        <p:strVal val="visible"/>
                                      </p:to>
                                    </p:set>
                                    <p:animEffect transition="in" filter="fade">
                                      <p:cBhvr>
                                        <p:cTn id="12" dur="500"/>
                                        <p:tgtEl>
                                          <p:spTgt spid="283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US" smtClean="0">
                <a:cs typeface="+mj-cs"/>
              </a:rPr>
              <a:t>Two Types of Cloning</a:t>
            </a:r>
          </a:p>
        </p:txBody>
      </p:sp>
      <p:sp>
        <p:nvSpPr>
          <p:cNvPr id="423940" name="Text Box 4"/>
          <p:cNvSpPr txBox="1">
            <a:spLocks noChangeArrowheads="1"/>
          </p:cNvSpPr>
          <p:nvPr/>
        </p:nvSpPr>
        <p:spPr bwMode="auto">
          <a:xfrm>
            <a:off x="282575" y="1360488"/>
            <a:ext cx="8272463"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buClr>
                <a:srgbClr val="000066"/>
              </a:buClr>
              <a:buSzPct val="70000"/>
              <a:buFont typeface="Wingdings" charset="0"/>
              <a:buNone/>
              <a:defRPr/>
            </a:pPr>
            <a:r>
              <a:rPr lang="en-US" sz="3600" b="1">
                <a:solidFill>
                  <a:schemeClr val="bg1"/>
                </a:solidFill>
                <a:cs typeface="+mn-cs"/>
              </a:rPr>
              <a:t>Reproductive Cloning</a:t>
            </a:r>
          </a:p>
          <a:p>
            <a:pPr algn="ctr">
              <a:buClr>
                <a:srgbClr val="000066"/>
              </a:buClr>
              <a:buSzPct val="70000"/>
              <a:buFont typeface="Wingdings" charset="0"/>
              <a:buNone/>
              <a:defRPr/>
            </a:pPr>
            <a:endParaRPr lang="en-US" sz="3600" b="1">
              <a:solidFill>
                <a:schemeClr val="bg1"/>
              </a:solidFill>
              <a:cs typeface="+mn-cs"/>
            </a:endParaRPr>
          </a:p>
          <a:p>
            <a:pPr algn="ctr">
              <a:buClr>
                <a:srgbClr val="000066"/>
              </a:buClr>
              <a:buSzPct val="70000"/>
              <a:buFont typeface="Wingdings" charset="0"/>
              <a:buNone/>
              <a:defRPr/>
            </a:pPr>
            <a:r>
              <a:rPr lang="en-US" sz="3600" b="1">
                <a:solidFill>
                  <a:schemeClr val="bg1"/>
                </a:solidFill>
                <a:cs typeface="+mn-cs"/>
              </a:rPr>
              <a:t>Therapeutic Cloning</a:t>
            </a:r>
          </a:p>
        </p:txBody>
      </p:sp>
      <p:sp>
        <p:nvSpPr>
          <p:cNvPr id="423942" name="Text Box 6"/>
          <p:cNvSpPr txBox="1">
            <a:spLocks noChangeArrowheads="1"/>
          </p:cNvSpPr>
          <p:nvPr/>
        </p:nvSpPr>
        <p:spPr bwMode="auto">
          <a:xfrm>
            <a:off x="3309938" y="4110038"/>
            <a:ext cx="2554287" cy="739775"/>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a:solidFill>
                  <a:schemeClr val="bg1"/>
                </a:solidFill>
                <a:cs typeface="+mn-cs"/>
              </a:rPr>
              <a:t>Question</a:t>
            </a:r>
          </a:p>
        </p:txBody>
      </p:sp>
      <p:sp>
        <p:nvSpPr>
          <p:cNvPr id="423943" name="Text Box 7"/>
          <p:cNvSpPr txBox="1">
            <a:spLocks noChangeArrowheads="1"/>
          </p:cNvSpPr>
          <p:nvPr/>
        </p:nvSpPr>
        <p:spPr bwMode="auto">
          <a:xfrm>
            <a:off x="1249363" y="5197475"/>
            <a:ext cx="6850062"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Is either type of cloning good?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3940"/>
                                        </p:tgtEl>
                                        <p:attrNameLst>
                                          <p:attrName>style.visibility</p:attrName>
                                        </p:attrNameLst>
                                      </p:cBhvr>
                                      <p:to>
                                        <p:strVal val="visible"/>
                                      </p:to>
                                    </p:set>
                                    <p:animEffect transition="in" filter="fade">
                                      <p:cBhvr>
                                        <p:cTn id="7" dur="500"/>
                                        <p:tgtEl>
                                          <p:spTgt spid="423940"/>
                                        </p:tgtEl>
                                      </p:cBhvr>
                                    </p:animEffect>
                                  </p:childTnLst>
                                </p:cTn>
                              </p:par>
                            </p:childTnLst>
                          </p:cTn>
                        </p:par>
                        <p:par>
                          <p:cTn id="8" fill="hold" nodeType="afterGroup">
                            <p:stCondLst>
                              <p:cond delay="500"/>
                            </p:stCondLst>
                            <p:childTnLst>
                              <p:par>
                                <p:cTn id="9" presetID="17" presetClass="entr" presetSubtype="10" fill="hold" grpId="0" nodeType="afterEffect">
                                  <p:stCondLst>
                                    <p:cond delay="1500"/>
                                  </p:stCondLst>
                                  <p:childTnLst>
                                    <p:set>
                                      <p:cBhvr>
                                        <p:cTn id="10" dur="1" fill="hold">
                                          <p:stCondLst>
                                            <p:cond delay="0"/>
                                          </p:stCondLst>
                                        </p:cTn>
                                        <p:tgtEl>
                                          <p:spTgt spid="423942"/>
                                        </p:tgtEl>
                                        <p:attrNameLst>
                                          <p:attrName>style.visibility</p:attrName>
                                        </p:attrNameLst>
                                      </p:cBhvr>
                                      <p:to>
                                        <p:strVal val="visible"/>
                                      </p:to>
                                    </p:set>
                                    <p:anim calcmode="lin" valueType="num">
                                      <p:cBhvr>
                                        <p:cTn id="11" dur="500" fill="hold"/>
                                        <p:tgtEl>
                                          <p:spTgt spid="423942"/>
                                        </p:tgtEl>
                                        <p:attrNameLst>
                                          <p:attrName>ppt_w</p:attrName>
                                        </p:attrNameLst>
                                      </p:cBhvr>
                                      <p:tavLst>
                                        <p:tav tm="0">
                                          <p:val>
                                            <p:fltVal val="0"/>
                                          </p:val>
                                        </p:tav>
                                        <p:tav tm="100000">
                                          <p:val>
                                            <p:strVal val="#ppt_w"/>
                                          </p:val>
                                        </p:tav>
                                      </p:tavLst>
                                    </p:anim>
                                    <p:anim calcmode="lin" valueType="num">
                                      <p:cBhvr>
                                        <p:cTn id="12" dur="500" fill="hold"/>
                                        <p:tgtEl>
                                          <p:spTgt spid="423942"/>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3943"/>
                                        </p:tgtEl>
                                        <p:attrNameLst>
                                          <p:attrName>style.visibility</p:attrName>
                                        </p:attrNameLst>
                                      </p:cBhvr>
                                      <p:to>
                                        <p:strVal val="visible"/>
                                      </p:to>
                                    </p:set>
                                    <p:animEffect transition="in" filter="fade">
                                      <p:cBhvr>
                                        <p:cTn id="17" dur="500"/>
                                        <p:tgtEl>
                                          <p:spTgt spid="423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p:bldP spid="423942" grpId="0" animBg="1"/>
      <p:bldP spid="4239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lnSpc>
                <a:spcPct val="85000"/>
              </a:lnSpc>
              <a:defRPr/>
            </a:pPr>
            <a:r>
              <a:rPr lang="en-US" sz="4000" smtClean="0">
                <a:cs typeface="+mj-cs"/>
              </a:rPr>
              <a:t>Reproductive vs Therapeutic Cloning</a:t>
            </a:r>
          </a:p>
        </p:txBody>
      </p:sp>
      <p:sp>
        <p:nvSpPr>
          <p:cNvPr id="429059" name="Rectangle 3"/>
          <p:cNvSpPr>
            <a:spLocks noGrp="1" noChangeArrowheads="1"/>
          </p:cNvSpPr>
          <p:nvPr>
            <p:ph type="body" idx="1"/>
          </p:nvPr>
        </p:nvSpPr>
        <p:spPr>
          <a:xfrm>
            <a:off x="427038" y="1436688"/>
            <a:ext cx="8229600" cy="3262312"/>
          </a:xfrm>
        </p:spPr>
        <p:txBody>
          <a:bodyPr/>
          <a:lstStyle/>
          <a:p>
            <a:pPr eaLnBrk="1" hangingPunct="1">
              <a:spcBef>
                <a:spcPct val="50000"/>
              </a:spcBef>
              <a:defRPr/>
            </a:pPr>
            <a:r>
              <a:rPr lang="en-US" sz="3600" smtClean="0">
                <a:cs typeface="+mn-cs"/>
              </a:rPr>
              <a:t>The goal of Reproductive cloning is to produce a baby</a:t>
            </a:r>
          </a:p>
          <a:p>
            <a:pPr eaLnBrk="1" hangingPunct="1">
              <a:spcBef>
                <a:spcPct val="50000"/>
              </a:spcBef>
              <a:defRPr/>
            </a:pPr>
            <a:r>
              <a:rPr lang="en-US" sz="3600" smtClean="0">
                <a:cs typeface="+mn-cs"/>
              </a:rPr>
              <a:t>The goal of therapeutic cloning is to produce stem cells for research or treatment </a:t>
            </a:r>
          </a:p>
        </p:txBody>
      </p:sp>
      <p:sp>
        <p:nvSpPr>
          <p:cNvPr id="429060" name="Text Box 4"/>
          <p:cNvSpPr txBox="1">
            <a:spLocks noChangeArrowheads="1"/>
          </p:cNvSpPr>
          <p:nvPr/>
        </p:nvSpPr>
        <p:spPr bwMode="auto">
          <a:xfrm>
            <a:off x="1711325" y="5268913"/>
            <a:ext cx="5487988" cy="679450"/>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What are stem cells?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fade">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fade">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29060"/>
                                        </p:tgtEl>
                                        <p:attrNameLst>
                                          <p:attrName>style.visibility</p:attrName>
                                        </p:attrNameLst>
                                      </p:cBhvr>
                                      <p:to>
                                        <p:strVal val="visible"/>
                                      </p:to>
                                    </p:set>
                                    <p:anim calcmode="lin" valueType="num">
                                      <p:cBhvr>
                                        <p:cTn id="17" dur="500" fill="hold"/>
                                        <p:tgtEl>
                                          <p:spTgt spid="429060"/>
                                        </p:tgtEl>
                                        <p:attrNameLst>
                                          <p:attrName>ppt_w</p:attrName>
                                        </p:attrNameLst>
                                      </p:cBhvr>
                                      <p:tavLst>
                                        <p:tav tm="0">
                                          <p:val>
                                            <p:fltVal val="0"/>
                                          </p:val>
                                        </p:tav>
                                        <p:tav tm="100000">
                                          <p:val>
                                            <p:strVal val="#ppt_w"/>
                                          </p:val>
                                        </p:tav>
                                      </p:tavLst>
                                    </p:anim>
                                    <p:anim calcmode="lin" valueType="num">
                                      <p:cBhvr>
                                        <p:cTn id="18" dur="500" fill="hold"/>
                                        <p:tgtEl>
                                          <p:spTgt spid="4290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P spid="4290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sz="5400" smtClean="0">
                <a:cs typeface="+mj-cs"/>
              </a:rPr>
              <a:t>Stem Cells</a:t>
            </a:r>
          </a:p>
        </p:txBody>
      </p:sp>
      <p:sp>
        <p:nvSpPr>
          <p:cNvPr id="430083" name="Rectangle 3"/>
          <p:cNvSpPr>
            <a:spLocks noGrp="1" noChangeArrowheads="1"/>
          </p:cNvSpPr>
          <p:nvPr>
            <p:ph type="body" idx="1"/>
          </p:nvPr>
        </p:nvSpPr>
        <p:spPr>
          <a:xfrm>
            <a:off x="469900" y="4410075"/>
            <a:ext cx="8229600" cy="1668463"/>
          </a:xfrm>
        </p:spPr>
        <p:txBody>
          <a:bodyPr/>
          <a:lstStyle/>
          <a:p>
            <a:pPr marL="406400" indent="-406400" eaLnBrk="1" hangingPunct="1">
              <a:defRPr/>
            </a:pPr>
            <a:r>
              <a:rPr lang="en-US" sz="3600" smtClean="0">
                <a:cs typeface="+mn-cs"/>
              </a:rPr>
              <a:t>Embryonic stem cell (ESC)</a:t>
            </a:r>
          </a:p>
          <a:p>
            <a:pPr marL="406400" indent="-406400" eaLnBrk="1" hangingPunct="1">
              <a:defRPr/>
            </a:pPr>
            <a:r>
              <a:rPr lang="en-US" sz="3600" smtClean="0">
                <a:cs typeface="+mn-cs"/>
              </a:rPr>
              <a:t>Adult stem cells</a:t>
            </a:r>
          </a:p>
        </p:txBody>
      </p:sp>
      <p:sp>
        <p:nvSpPr>
          <p:cNvPr id="430084" name="Text Box 4"/>
          <p:cNvSpPr txBox="1">
            <a:spLocks noChangeArrowheads="1"/>
          </p:cNvSpPr>
          <p:nvPr/>
        </p:nvSpPr>
        <p:spPr bwMode="auto">
          <a:xfrm>
            <a:off x="1857375" y="3251200"/>
            <a:ext cx="5283200" cy="852488"/>
          </a:xfrm>
          <a:prstGeom prst="rect">
            <a:avLst/>
          </a:prstGeom>
          <a:solidFill>
            <a:schemeClr val="tx1"/>
          </a:solidFill>
          <a:ln w="28575">
            <a:solidFill>
              <a:srgbClr val="0066FF"/>
            </a:solidFill>
            <a:miter lim="800000"/>
            <a:headEnd/>
            <a:tailEnd/>
          </a:ln>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spcBef>
                <a:spcPct val="50000"/>
              </a:spcBef>
              <a:defRPr/>
            </a:pPr>
            <a:r>
              <a:rPr lang="en-US" sz="4800">
                <a:solidFill>
                  <a:schemeClr val="bg1"/>
                </a:solidFill>
                <a:cs typeface="+mn-cs"/>
              </a:rPr>
              <a:t>Two Types</a:t>
            </a:r>
          </a:p>
        </p:txBody>
      </p:sp>
      <p:sp>
        <p:nvSpPr>
          <p:cNvPr id="430085" name="Text Box 5"/>
          <p:cNvSpPr txBox="1">
            <a:spLocks noChangeArrowheads="1"/>
          </p:cNvSpPr>
          <p:nvPr/>
        </p:nvSpPr>
        <p:spPr bwMode="auto">
          <a:xfrm>
            <a:off x="565150" y="1231900"/>
            <a:ext cx="7896225"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By definition stem cells are capable of self-renewal and becoming many cell types to form tissue in humans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085"/>
                                        </p:tgtEl>
                                        <p:attrNameLst>
                                          <p:attrName>style.visibility</p:attrName>
                                        </p:attrNameLst>
                                      </p:cBhvr>
                                      <p:to>
                                        <p:strVal val="visible"/>
                                      </p:to>
                                    </p:set>
                                    <p:animEffect transition="in" filter="fade">
                                      <p:cBhvr>
                                        <p:cTn id="7" dur="500"/>
                                        <p:tgtEl>
                                          <p:spTgt spid="430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084"/>
                                        </p:tgtEl>
                                        <p:attrNameLst>
                                          <p:attrName>style.visibility</p:attrName>
                                        </p:attrNameLst>
                                      </p:cBhvr>
                                      <p:to>
                                        <p:strVal val="visible"/>
                                      </p:to>
                                    </p:set>
                                    <p:animEffect transition="in" filter="fade">
                                      <p:cBhvr>
                                        <p:cTn id="12" dur="500"/>
                                        <p:tgtEl>
                                          <p:spTgt spid="430084"/>
                                        </p:tgtEl>
                                      </p:cBhvr>
                                    </p:animEffect>
                                  </p:childTnLst>
                                </p:cTn>
                              </p:par>
                            </p:childTnLst>
                          </p:cTn>
                        </p:par>
                        <p:par>
                          <p:cTn id="13" fill="hold" nodeType="afterGroup">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430083"/>
                                        </p:tgtEl>
                                        <p:attrNameLst>
                                          <p:attrName>style.visibility</p:attrName>
                                        </p:attrNameLst>
                                      </p:cBhvr>
                                      <p:to>
                                        <p:strVal val="visible"/>
                                      </p:to>
                                    </p:set>
                                    <p:animEffect transition="in" filter="fade">
                                      <p:cBhvr>
                                        <p:cTn id="16" dur="5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p:bldP spid="430084" grpId="0" animBg="1"/>
      <p:bldP spid="4300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r>
              <a:rPr lang="en-US" smtClean="0">
                <a:cs typeface="+mj-cs"/>
              </a:rPr>
              <a:t>Stem Cells</a:t>
            </a:r>
          </a:p>
        </p:txBody>
      </p:sp>
      <p:sp>
        <p:nvSpPr>
          <p:cNvPr id="485379" name="Rectangle 3"/>
          <p:cNvSpPr>
            <a:spLocks noGrp="1" noChangeArrowheads="1"/>
          </p:cNvSpPr>
          <p:nvPr>
            <p:ph type="body" idx="1"/>
          </p:nvPr>
        </p:nvSpPr>
        <p:spPr>
          <a:xfrm>
            <a:off x="427038" y="1992313"/>
            <a:ext cx="8229600" cy="2266950"/>
          </a:xfrm>
        </p:spPr>
        <p:txBody>
          <a:bodyPr/>
          <a:lstStyle/>
          <a:p>
            <a:pPr eaLnBrk="1" hangingPunct="1">
              <a:spcBef>
                <a:spcPct val="40000"/>
              </a:spcBef>
              <a:defRPr/>
            </a:pPr>
            <a:r>
              <a:rPr lang="en-US" smtClean="0">
                <a:cs typeface="+mn-cs"/>
              </a:rPr>
              <a:t>As the embryo grows, different cells in different places begin to specialize (the cells become </a:t>
            </a:r>
            <a:r>
              <a:rPr lang="en-US" i="1" smtClean="0">
                <a:cs typeface="+mn-cs"/>
              </a:rPr>
              <a:t>differentiated</a:t>
            </a:r>
            <a:r>
              <a:rPr lang="en-US" smtClean="0">
                <a:cs typeface="+mn-cs"/>
              </a:rPr>
              <a:t>)</a:t>
            </a:r>
          </a:p>
        </p:txBody>
      </p:sp>
      <p:sp>
        <p:nvSpPr>
          <p:cNvPr id="485380" name="Text Box 4"/>
          <p:cNvSpPr txBox="1">
            <a:spLocks noChangeArrowheads="1"/>
          </p:cNvSpPr>
          <p:nvPr/>
        </p:nvSpPr>
        <p:spPr bwMode="auto">
          <a:xfrm>
            <a:off x="427038" y="1252538"/>
            <a:ext cx="8215312"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7663" indent="-347663">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40000"/>
              </a:spcBef>
              <a:buClr>
                <a:srgbClr val="00CC99"/>
              </a:buClr>
              <a:buSzPct val="70000"/>
              <a:buFont typeface="Wingdings" charset="0"/>
              <a:buChar char="u"/>
              <a:defRPr/>
            </a:pPr>
            <a:r>
              <a:rPr lang="en-US" sz="3200" smtClean="0">
                <a:solidFill>
                  <a:schemeClr val="bg1"/>
                </a:solidFill>
                <a:cs typeface="+mn-cs"/>
              </a:rPr>
              <a:t>Each individual begins as a single cell</a:t>
            </a:r>
            <a:endParaRPr lang="en-US" sz="320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5380"/>
                                        </p:tgtEl>
                                        <p:attrNameLst>
                                          <p:attrName>style.visibility</p:attrName>
                                        </p:attrNameLst>
                                      </p:cBhvr>
                                      <p:to>
                                        <p:strVal val="visible"/>
                                      </p:to>
                                    </p:set>
                                    <p:animEffect transition="in" filter="fade">
                                      <p:cBhvr>
                                        <p:cTn id="7" dur="500"/>
                                        <p:tgtEl>
                                          <p:spTgt spid="485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379">
                                            <p:txEl>
                                              <p:pRg st="0" end="0"/>
                                            </p:txEl>
                                          </p:spTgt>
                                        </p:tgtEl>
                                        <p:attrNameLst>
                                          <p:attrName>style.visibility</p:attrName>
                                        </p:attrNameLst>
                                      </p:cBhvr>
                                      <p:to>
                                        <p:strVal val="visible"/>
                                      </p:to>
                                    </p:set>
                                    <p:animEffect transition="in" filter="fade">
                                      <p:cBhvr>
                                        <p:cTn id="12" dur="500"/>
                                        <p:tgtEl>
                                          <p:spTgt spid="485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P spid="4853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pPr eaLnBrk="1" hangingPunct="1">
              <a:defRPr/>
            </a:pPr>
            <a:r>
              <a:rPr lang="en-US" smtClean="0">
                <a:cs typeface="+mj-cs"/>
              </a:rPr>
              <a:t>Embryonic Stem Cells </a:t>
            </a:r>
            <a:r>
              <a:rPr lang="en-US" sz="4400" smtClean="0">
                <a:cs typeface="+mj-cs"/>
              </a:rPr>
              <a:t>(ESC)</a:t>
            </a:r>
          </a:p>
        </p:txBody>
      </p:sp>
      <p:sp>
        <p:nvSpPr>
          <p:cNvPr id="500739" name="Rectangle 3"/>
          <p:cNvSpPr>
            <a:spLocks noGrp="1" noChangeArrowheads="1"/>
          </p:cNvSpPr>
          <p:nvPr>
            <p:ph type="body" idx="1"/>
          </p:nvPr>
        </p:nvSpPr>
        <p:spPr>
          <a:xfrm>
            <a:off x="406400" y="2206625"/>
            <a:ext cx="8229600" cy="3352800"/>
          </a:xfrm>
        </p:spPr>
        <p:txBody>
          <a:bodyPr/>
          <a:lstStyle/>
          <a:p>
            <a:pPr eaLnBrk="1" hangingPunct="1">
              <a:lnSpc>
                <a:spcPct val="90000"/>
              </a:lnSpc>
              <a:spcBef>
                <a:spcPct val="30000"/>
              </a:spcBef>
              <a:defRPr/>
            </a:pPr>
            <a:r>
              <a:rPr lang="en-US" smtClean="0">
                <a:cs typeface="+mn-cs"/>
              </a:rPr>
              <a:t>The stem cells, or early embryo, are disrupted from natural development through chemical manipulation to become specific tissue types</a:t>
            </a:r>
          </a:p>
          <a:p>
            <a:pPr eaLnBrk="1" hangingPunct="1">
              <a:lnSpc>
                <a:spcPct val="90000"/>
              </a:lnSpc>
              <a:spcBef>
                <a:spcPct val="30000"/>
              </a:spcBef>
              <a:defRPr/>
            </a:pPr>
            <a:r>
              <a:rPr lang="en-US" smtClean="0">
                <a:cs typeface="+mn-cs"/>
              </a:rPr>
              <a:t>Expectation is they will be used to treat unhealthy or diseased tissue to those already born</a:t>
            </a:r>
          </a:p>
        </p:txBody>
      </p:sp>
      <p:sp>
        <p:nvSpPr>
          <p:cNvPr id="500740" name="Text Box 4"/>
          <p:cNvSpPr txBox="1">
            <a:spLocks noChangeArrowheads="1"/>
          </p:cNvSpPr>
          <p:nvPr/>
        </p:nvSpPr>
        <p:spPr bwMode="auto">
          <a:xfrm>
            <a:off x="508000" y="5648325"/>
            <a:ext cx="8128000" cy="1095375"/>
          </a:xfrm>
          <a:prstGeom prst="rect">
            <a:avLst/>
          </a:prstGeom>
          <a:solidFill>
            <a:schemeClr val="tx1"/>
          </a:solidFill>
          <a:ln w="28575">
            <a:solidFill>
              <a:srgbClr val="00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chemeClr val="bg1"/>
                </a:solidFill>
                <a:cs typeface="+mn-cs"/>
              </a:rPr>
              <a:t>President Bush: No federal funds would be used to support the destruction of embryos</a:t>
            </a:r>
          </a:p>
        </p:txBody>
      </p:sp>
      <p:sp>
        <p:nvSpPr>
          <p:cNvPr id="500741" name="Text Box 5"/>
          <p:cNvSpPr txBox="1">
            <a:spLocks noChangeArrowheads="1"/>
          </p:cNvSpPr>
          <p:nvPr/>
        </p:nvSpPr>
        <p:spPr bwMode="auto">
          <a:xfrm>
            <a:off x="406400" y="1106488"/>
            <a:ext cx="8288338"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30000"/>
              </a:spcBef>
              <a:buClr>
                <a:srgbClr val="00CC99"/>
              </a:buClr>
              <a:buSzPct val="70000"/>
              <a:buFont typeface="Wingdings" charset="0"/>
              <a:buChar char="u"/>
              <a:defRPr/>
            </a:pPr>
            <a:r>
              <a:rPr lang="en-US" sz="3200" smtClean="0">
                <a:solidFill>
                  <a:schemeClr val="bg1"/>
                </a:solidFill>
                <a:cs typeface="+mn-cs"/>
              </a:rPr>
              <a:t>Capable of differentiating into any of 200 cell types in the human body</a:t>
            </a:r>
            <a:endParaRPr lang="en-US" sz="320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0741"/>
                                        </p:tgtEl>
                                        <p:attrNameLst>
                                          <p:attrName>style.visibility</p:attrName>
                                        </p:attrNameLst>
                                      </p:cBhvr>
                                      <p:to>
                                        <p:strVal val="visible"/>
                                      </p:to>
                                    </p:set>
                                    <p:animEffect transition="in" filter="fade">
                                      <p:cBhvr>
                                        <p:cTn id="7" dur="500"/>
                                        <p:tgtEl>
                                          <p:spTgt spid="500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0739">
                                            <p:txEl>
                                              <p:pRg st="0" end="0"/>
                                            </p:txEl>
                                          </p:spTgt>
                                        </p:tgtEl>
                                        <p:attrNameLst>
                                          <p:attrName>style.visibility</p:attrName>
                                        </p:attrNameLst>
                                      </p:cBhvr>
                                      <p:to>
                                        <p:strVal val="visible"/>
                                      </p:to>
                                    </p:set>
                                    <p:animEffect transition="in" filter="fade">
                                      <p:cBhvr>
                                        <p:cTn id="12" dur="500"/>
                                        <p:tgtEl>
                                          <p:spTgt spid="5007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0739">
                                            <p:txEl>
                                              <p:pRg st="1" end="1"/>
                                            </p:txEl>
                                          </p:spTgt>
                                        </p:tgtEl>
                                        <p:attrNameLst>
                                          <p:attrName>style.visibility</p:attrName>
                                        </p:attrNameLst>
                                      </p:cBhvr>
                                      <p:to>
                                        <p:strVal val="visible"/>
                                      </p:to>
                                    </p:set>
                                    <p:animEffect transition="in" filter="fade">
                                      <p:cBhvr>
                                        <p:cTn id="17" dur="500"/>
                                        <p:tgtEl>
                                          <p:spTgt spid="5007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0740"/>
                                        </p:tgtEl>
                                        <p:attrNameLst>
                                          <p:attrName>style.visibility</p:attrName>
                                        </p:attrNameLst>
                                      </p:cBhvr>
                                      <p:to>
                                        <p:strVal val="visible"/>
                                      </p:to>
                                    </p:set>
                                    <p:animEffect transition="in" filter="fade">
                                      <p:cBhvr>
                                        <p:cTn id="22" dur="500"/>
                                        <p:tgtEl>
                                          <p:spTgt spid="50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p:bldP spid="500740" grpId="0" animBg="1"/>
      <p:bldP spid="5007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33155" name="Rectangle 3"/>
          <p:cNvSpPr>
            <a:spLocks noGrp="1" noChangeArrowheads="1"/>
          </p:cNvSpPr>
          <p:nvPr>
            <p:ph type="body" idx="1"/>
          </p:nvPr>
        </p:nvSpPr>
        <p:spPr>
          <a:xfrm>
            <a:off x="369888" y="2511425"/>
            <a:ext cx="8505825" cy="4133850"/>
          </a:xfrm>
        </p:spPr>
        <p:txBody>
          <a:bodyPr/>
          <a:lstStyle/>
          <a:p>
            <a:pPr eaLnBrk="1" hangingPunct="1">
              <a:spcBef>
                <a:spcPct val="45000"/>
              </a:spcBef>
              <a:defRPr/>
            </a:pPr>
            <a:r>
              <a:rPr lang="en-US" smtClean="0">
                <a:cs typeface="+mn-cs"/>
              </a:rPr>
              <a:t>Can come from a donor or individual needing treatment</a:t>
            </a:r>
          </a:p>
          <a:p>
            <a:pPr eaLnBrk="1" hangingPunct="1">
              <a:spcBef>
                <a:spcPct val="45000"/>
              </a:spcBef>
              <a:defRPr/>
            </a:pPr>
            <a:r>
              <a:rPr lang="en-US" smtClean="0">
                <a:cs typeface="+mn-cs"/>
              </a:rPr>
              <a:t>Limited differentiation?</a:t>
            </a:r>
          </a:p>
          <a:p>
            <a:pPr eaLnBrk="1" hangingPunct="1">
              <a:spcBef>
                <a:spcPct val="45000"/>
              </a:spcBef>
              <a:defRPr/>
            </a:pPr>
            <a:r>
              <a:rPr lang="en-US" smtClean="0">
                <a:cs typeface="+mn-cs"/>
              </a:rPr>
              <a:t>Many clinical advantages over ESCs</a:t>
            </a:r>
          </a:p>
          <a:p>
            <a:pPr lvl="1" eaLnBrk="1" hangingPunct="1">
              <a:spcBef>
                <a:spcPct val="10000"/>
              </a:spcBef>
              <a:defRPr/>
            </a:pPr>
            <a:r>
              <a:rPr lang="en-US" smtClean="0"/>
              <a:t>No tissue rejection</a:t>
            </a:r>
          </a:p>
          <a:p>
            <a:pPr lvl="1" eaLnBrk="1" hangingPunct="1">
              <a:spcBef>
                <a:spcPct val="10000"/>
              </a:spcBef>
              <a:defRPr/>
            </a:pPr>
            <a:r>
              <a:rPr lang="en-US" smtClean="0"/>
              <a:t>Come from many places in the body (Placenta, cord blood, bone marrow, kidneys, hair follicles)</a:t>
            </a:r>
          </a:p>
        </p:txBody>
      </p:sp>
      <p:sp>
        <p:nvSpPr>
          <p:cNvPr id="433156" name="Text Box 4"/>
          <p:cNvSpPr txBox="1">
            <a:spLocks noChangeArrowheads="1"/>
          </p:cNvSpPr>
          <p:nvPr/>
        </p:nvSpPr>
        <p:spPr bwMode="auto">
          <a:xfrm>
            <a:off x="434975" y="1306513"/>
            <a:ext cx="8186738"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7663" indent="-347663">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CC99"/>
              </a:buClr>
              <a:buSzPct val="70000"/>
              <a:buFont typeface="Wingdings" charset="0"/>
              <a:buChar char="u"/>
              <a:defRPr/>
            </a:pPr>
            <a:r>
              <a:rPr lang="en-US" sz="3200" smtClean="0">
                <a:solidFill>
                  <a:schemeClr val="bg1"/>
                </a:solidFill>
                <a:cs typeface="+mn-cs"/>
              </a:rPr>
              <a:t>An alternative source (does not involve the destruction of human embryos)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3156"/>
                                        </p:tgtEl>
                                        <p:attrNameLst>
                                          <p:attrName>style.visibility</p:attrName>
                                        </p:attrNameLst>
                                      </p:cBhvr>
                                      <p:to>
                                        <p:strVal val="visible"/>
                                      </p:to>
                                    </p:set>
                                    <p:animEffect transition="in" filter="fade">
                                      <p:cBhvr>
                                        <p:cTn id="7" dur="500"/>
                                        <p:tgtEl>
                                          <p:spTgt spid="433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3155">
                                            <p:txEl>
                                              <p:pRg st="0" end="0"/>
                                            </p:txEl>
                                          </p:spTgt>
                                        </p:tgtEl>
                                        <p:attrNameLst>
                                          <p:attrName>style.visibility</p:attrName>
                                        </p:attrNameLst>
                                      </p:cBhvr>
                                      <p:to>
                                        <p:strVal val="visible"/>
                                      </p:to>
                                    </p:set>
                                    <p:animEffect transition="in" filter="fade">
                                      <p:cBhvr>
                                        <p:cTn id="12" dur="500"/>
                                        <p:tgtEl>
                                          <p:spTgt spid="433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3155">
                                            <p:txEl>
                                              <p:pRg st="1" end="1"/>
                                            </p:txEl>
                                          </p:spTgt>
                                        </p:tgtEl>
                                        <p:attrNameLst>
                                          <p:attrName>style.visibility</p:attrName>
                                        </p:attrNameLst>
                                      </p:cBhvr>
                                      <p:to>
                                        <p:strVal val="visible"/>
                                      </p:to>
                                    </p:set>
                                    <p:animEffect transition="in" filter="fade">
                                      <p:cBhvr>
                                        <p:cTn id="17" dur="500"/>
                                        <p:tgtEl>
                                          <p:spTgt spid="433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3155">
                                            <p:txEl>
                                              <p:pRg st="2" end="2"/>
                                            </p:txEl>
                                          </p:spTgt>
                                        </p:tgtEl>
                                        <p:attrNameLst>
                                          <p:attrName>style.visibility</p:attrName>
                                        </p:attrNameLst>
                                      </p:cBhvr>
                                      <p:to>
                                        <p:strVal val="visible"/>
                                      </p:to>
                                    </p:set>
                                    <p:animEffect transition="in" filter="fade">
                                      <p:cBhvr>
                                        <p:cTn id="22" dur="500"/>
                                        <p:tgtEl>
                                          <p:spTgt spid="43315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3155">
                                            <p:txEl>
                                              <p:pRg st="3" end="3"/>
                                            </p:txEl>
                                          </p:spTgt>
                                        </p:tgtEl>
                                        <p:attrNameLst>
                                          <p:attrName>style.visibility</p:attrName>
                                        </p:attrNameLst>
                                      </p:cBhvr>
                                      <p:to>
                                        <p:strVal val="visible"/>
                                      </p:to>
                                    </p:set>
                                    <p:animEffect transition="in" filter="fade">
                                      <p:cBhvr>
                                        <p:cTn id="25" dur="500"/>
                                        <p:tgtEl>
                                          <p:spTgt spid="43315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3155">
                                            <p:txEl>
                                              <p:pRg st="4" end="4"/>
                                            </p:txEl>
                                          </p:spTgt>
                                        </p:tgtEl>
                                        <p:attrNameLst>
                                          <p:attrName>style.visibility</p:attrName>
                                        </p:attrNameLst>
                                      </p:cBhvr>
                                      <p:to>
                                        <p:strVal val="visible"/>
                                      </p:to>
                                    </p:set>
                                    <p:animEffect transition="in" filter="fade">
                                      <p:cBhvr>
                                        <p:cTn id="28" dur="500"/>
                                        <p:tgtEl>
                                          <p:spTgt spid="433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P spid="4331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503811" name="Rectangle 3"/>
          <p:cNvSpPr>
            <a:spLocks noGrp="1" noChangeArrowheads="1"/>
          </p:cNvSpPr>
          <p:nvPr>
            <p:ph type="body" idx="1"/>
          </p:nvPr>
        </p:nvSpPr>
        <p:spPr>
          <a:xfrm>
            <a:off x="427038" y="1450975"/>
            <a:ext cx="8229600" cy="1404938"/>
          </a:xfrm>
        </p:spPr>
        <p:txBody>
          <a:bodyPr/>
          <a:lstStyle/>
          <a:p>
            <a:pPr marL="0" indent="0" eaLnBrk="1" hangingPunct="1">
              <a:spcBef>
                <a:spcPct val="45000"/>
              </a:spcBef>
              <a:buFont typeface="Wingdings" charset="0"/>
              <a:buNone/>
              <a:defRPr/>
            </a:pPr>
            <a:r>
              <a:rPr lang="en-US" sz="3600" smtClean="0">
                <a:cs typeface="+mn-cs"/>
              </a:rPr>
              <a:t>Currently used to treat over 70 diseases</a:t>
            </a:r>
            <a:endParaRPr lang="en-US" smtClean="0">
              <a:cs typeface="+mn-cs"/>
            </a:endParaRPr>
          </a:p>
        </p:txBody>
      </p:sp>
      <p:sp>
        <p:nvSpPr>
          <p:cNvPr id="503812" name="Text Box 4"/>
          <p:cNvSpPr txBox="1">
            <a:spLocks noChangeArrowheads="1"/>
          </p:cNvSpPr>
          <p:nvPr/>
        </p:nvSpPr>
        <p:spPr bwMode="auto">
          <a:xfrm>
            <a:off x="495300" y="2874963"/>
            <a:ext cx="8142288"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Leukemia, breast cancer, liver disease, cornea restoration, brain tumors, arthritis, and heart disease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fade">
                                      <p:cBhvr>
                                        <p:cTn id="7" dur="500"/>
                                        <p:tgtEl>
                                          <p:spTgt spid="503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3812"/>
                                        </p:tgtEl>
                                        <p:attrNameLst>
                                          <p:attrName>style.visibility</p:attrName>
                                        </p:attrNameLst>
                                      </p:cBhvr>
                                      <p:to>
                                        <p:strVal val="visible"/>
                                      </p:to>
                                    </p:set>
                                    <p:animEffect transition="in" filter="fade">
                                      <p:cBhvr>
                                        <p:cTn id="12" dur="500"/>
                                        <p:tgtEl>
                                          <p:spTgt spid="50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p:bldP spid="5038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4659" name="Rectangle 3"/>
          <p:cNvSpPr>
            <a:spLocks noGrp="1" noChangeArrowheads="1"/>
          </p:cNvSpPr>
          <p:nvPr>
            <p:ph type="body" idx="1"/>
          </p:nvPr>
        </p:nvSpPr>
        <p:spPr>
          <a:xfrm>
            <a:off x="1601788" y="1684338"/>
            <a:ext cx="6996112" cy="1912937"/>
          </a:xfrm>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marL="0" indent="0" eaLnBrk="1" hangingPunct="1">
              <a:buFont typeface="Wingdings" charset="0"/>
              <a:buNone/>
              <a:defRPr/>
            </a:pPr>
            <a:r>
              <a:rPr lang="en-US" sz="3600" smtClean="0">
                <a:solidFill>
                  <a:schemeClr val="tx1"/>
                </a:solidFill>
                <a:cs typeface="+mn-cs"/>
              </a:rPr>
              <a:t>In the beginning God created the heaven and the earth. </a:t>
            </a:r>
          </a:p>
        </p:txBody>
      </p:sp>
      <p:sp>
        <p:nvSpPr>
          <p:cNvPr id="454661" name="Text Box 5"/>
          <p:cNvSpPr txBox="1">
            <a:spLocks noChangeArrowheads="1"/>
          </p:cNvSpPr>
          <p:nvPr/>
        </p:nvSpPr>
        <p:spPr bwMode="auto">
          <a:xfrm>
            <a:off x="2308225" y="422275"/>
            <a:ext cx="5529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spcBef>
                <a:spcPct val="20000"/>
              </a:spcBef>
              <a:buClr>
                <a:srgbClr val="00CC99"/>
              </a:buClr>
              <a:buSzPct val="70000"/>
              <a:buFont typeface="Wingdings" charset="0"/>
              <a:buNone/>
              <a:defRPr/>
            </a:pPr>
            <a:r>
              <a:rPr lang="en-US" sz="4000" b="1">
                <a:solidFill>
                  <a:srgbClr val="000066"/>
                </a:solidFill>
                <a:cs typeface="+mn-cs"/>
              </a:rPr>
              <a:t>Genesis 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Effect transition="in" filter="fade">
                                      <p:cBhvr>
                                        <p:cTn id="7" dur="500"/>
                                        <p:tgtEl>
                                          <p:spTgt spid="454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87427" name="Rectangle 3"/>
          <p:cNvSpPr>
            <a:spLocks noGrp="1" noChangeArrowheads="1"/>
          </p:cNvSpPr>
          <p:nvPr>
            <p:ph type="body" idx="1"/>
          </p:nvPr>
        </p:nvSpPr>
        <p:spPr>
          <a:xfrm>
            <a:off x="427038" y="2060575"/>
            <a:ext cx="8229600" cy="4017963"/>
          </a:xfrm>
        </p:spPr>
        <p:txBody>
          <a:bodyPr/>
          <a:lstStyle/>
          <a:p>
            <a:pPr marL="0" indent="0" eaLnBrk="1" hangingPunct="1">
              <a:buFont typeface="Wingdings" charset="0"/>
              <a:buNone/>
              <a:defRPr/>
            </a:pPr>
            <a:r>
              <a:rPr lang="en-US" sz="3600" smtClean="0">
                <a:cs typeface="+mn-cs"/>
              </a:rPr>
              <a:t>C.J. Chiu, professor of cardiothoracic surgery injected adult stem cells from bone marrow into the hearts of rats. These cells differentiated into new heart muscle that made the right connections to nearby cells so they could all beat together.</a:t>
            </a:r>
          </a:p>
        </p:txBody>
      </p:sp>
      <p:sp>
        <p:nvSpPr>
          <p:cNvPr id="487428" name="Text Box 4"/>
          <p:cNvSpPr txBox="1">
            <a:spLocks noChangeArrowheads="1"/>
          </p:cNvSpPr>
          <p:nvPr/>
        </p:nvSpPr>
        <p:spPr bwMode="auto">
          <a:xfrm>
            <a:off x="1828800" y="1160463"/>
            <a:ext cx="51816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a:solidFill>
                  <a:srgbClr val="FF9933"/>
                </a:solidFill>
                <a:cs typeface="+mn-cs"/>
              </a:rPr>
              <a:t>Heart Disease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7428"/>
                                        </p:tgtEl>
                                        <p:attrNameLst>
                                          <p:attrName>style.visibility</p:attrName>
                                        </p:attrNameLst>
                                      </p:cBhvr>
                                      <p:to>
                                        <p:strVal val="visible"/>
                                      </p:to>
                                    </p:set>
                                    <p:animEffect transition="in" filter="fade">
                                      <p:cBhvr>
                                        <p:cTn id="7" dur="500"/>
                                        <p:tgtEl>
                                          <p:spTgt spid="487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7427">
                                            <p:txEl>
                                              <p:pRg st="0" end="0"/>
                                            </p:txEl>
                                          </p:spTgt>
                                        </p:tgtEl>
                                        <p:attrNameLst>
                                          <p:attrName>style.visibility</p:attrName>
                                        </p:attrNameLst>
                                      </p:cBhvr>
                                      <p:to>
                                        <p:strVal val="visible"/>
                                      </p:to>
                                    </p:set>
                                    <p:animEffect transition="in" filter="fade">
                                      <p:cBhvr>
                                        <p:cTn id="12" dur="500"/>
                                        <p:tgtEl>
                                          <p:spTgt spid="487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88451" name="Rectangle 3"/>
          <p:cNvSpPr>
            <a:spLocks noGrp="1" noChangeArrowheads="1"/>
          </p:cNvSpPr>
          <p:nvPr>
            <p:ph type="body" idx="1"/>
          </p:nvPr>
        </p:nvSpPr>
        <p:spPr>
          <a:xfrm>
            <a:off x="427038" y="2032000"/>
            <a:ext cx="8229600" cy="3944938"/>
          </a:xfrm>
        </p:spPr>
        <p:txBody>
          <a:bodyPr/>
          <a:lstStyle/>
          <a:p>
            <a:pPr marL="0" indent="0" eaLnBrk="1" hangingPunct="1">
              <a:buFont typeface="Wingdings" charset="0"/>
              <a:buNone/>
              <a:defRPr/>
            </a:pPr>
            <a:r>
              <a:rPr lang="en-US" sz="3600" smtClean="0">
                <a:cs typeface="+mn-cs"/>
              </a:rPr>
              <a:t>Adult stem cells can be transformed into skin cells which can be used for skin grafts.</a:t>
            </a:r>
          </a:p>
        </p:txBody>
      </p:sp>
      <p:sp>
        <p:nvSpPr>
          <p:cNvPr id="488453" name="Text Box 5"/>
          <p:cNvSpPr txBox="1">
            <a:spLocks noChangeArrowheads="1"/>
          </p:cNvSpPr>
          <p:nvPr/>
        </p:nvSpPr>
        <p:spPr bwMode="auto">
          <a:xfrm>
            <a:off x="1828800" y="1160463"/>
            <a:ext cx="51816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a:solidFill>
                  <a:srgbClr val="FF9933"/>
                </a:solidFill>
                <a:cs typeface="+mn-cs"/>
              </a:rPr>
              <a:t>Skin Disease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8453"/>
                                        </p:tgtEl>
                                        <p:attrNameLst>
                                          <p:attrName>style.visibility</p:attrName>
                                        </p:attrNameLst>
                                      </p:cBhvr>
                                      <p:to>
                                        <p:strVal val="visible"/>
                                      </p:to>
                                    </p:set>
                                    <p:animEffect transition="in" filter="fade">
                                      <p:cBhvr>
                                        <p:cTn id="7" dur="500"/>
                                        <p:tgtEl>
                                          <p:spTgt spid="488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8451">
                                            <p:txEl>
                                              <p:pRg st="0" end="0"/>
                                            </p:txEl>
                                          </p:spTgt>
                                        </p:tgtEl>
                                        <p:attrNameLst>
                                          <p:attrName>style.visibility</p:attrName>
                                        </p:attrNameLst>
                                      </p:cBhvr>
                                      <p:to>
                                        <p:strVal val="visible"/>
                                      </p:to>
                                    </p:set>
                                    <p:animEffect transition="in" filter="fade">
                                      <p:cBhvr>
                                        <p:cTn id="12" dur="500"/>
                                        <p:tgtEl>
                                          <p:spTgt spid="48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P spid="4884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89475" name="Rectangle 3"/>
          <p:cNvSpPr>
            <a:spLocks noGrp="1" noChangeArrowheads="1"/>
          </p:cNvSpPr>
          <p:nvPr>
            <p:ph type="body" idx="1"/>
          </p:nvPr>
        </p:nvSpPr>
        <p:spPr>
          <a:xfrm>
            <a:off x="427038" y="2060575"/>
            <a:ext cx="8229600" cy="3916363"/>
          </a:xfrm>
        </p:spPr>
        <p:txBody>
          <a:bodyPr/>
          <a:lstStyle/>
          <a:p>
            <a:pPr marL="0" indent="0" eaLnBrk="1" hangingPunct="1">
              <a:buFont typeface="Wingdings" charset="0"/>
              <a:buNone/>
              <a:defRPr/>
            </a:pPr>
            <a:r>
              <a:rPr lang="en-US" sz="3600" smtClean="0">
                <a:cs typeface="+mn-cs"/>
              </a:rPr>
              <a:t>A team led by University of Florida permanently cured insulin-dependent diabetes in mice, with adult stem cells.</a:t>
            </a:r>
          </a:p>
        </p:txBody>
      </p:sp>
      <p:sp>
        <p:nvSpPr>
          <p:cNvPr id="489476" name="Text Box 4"/>
          <p:cNvSpPr txBox="1">
            <a:spLocks noChangeArrowheads="1"/>
          </p:cNvSpPr>
          <p:nvPr/>
        </p:nvSpPr>
        <p:spPr bwMode="auto">
          <a:xfrm>
            <a:off x="1828800" y="1160463"/>
            <a:ext cx="5181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rgbClr val="FF9933"/>
                </a:solidFill>
                <a:cs typeface="+mn-cs"/>
              </a:rPr>
              <a:t>Diabetes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9476"/>
                                        </p:tgtEl>
                                        <p:attrNameLst>
                                          <p:attrName>style.visibility</p:attrName>
                                        </p:attrNameLst>
                                      </p:cBhvr>
                                      <p:to>
                                        <p:strVal val="visible"/>
                                      </p:to>
                                    </p:set>
                                    <p:animEffect transition="in" filter="fade">
                                      <p:cBhvr>
                                        <p:cTn id="7" dur="500"/>
                                        <p:tgtEl>
                                          <p:spTgt spid="489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9475">
                                            <p:txEl>
                                              <p:pRg st="0" end="0"/>
                                            </p:txEl>
                                          </p:spTgt>
                                        </p:tgtEl>
                                        <p:attrNameLst>
                                          <p:attrName>style.visibility</p:attrName>
                                        </p:attrNameLst>
                                      </p:cBhvr>
                                      <p:to>
                                        <p:strVal val="visible"/>
                                      </p:to>
                                    </p:set>
                                    <p:animEffect transition="in" filter="fade">
                                      <p:cBhvr>
                                        <p:cTn id="12" dur="500"/>
                                        <p:tgtEl>
                                          <p:spTgt spid="489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P spid="4894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90499" name="Rectangle 3"/>
          <p:cNvSpPr>
            <a:spLocks noGrp="1" noChangeArrowheads="1"/>
          </p:cNvSpPr>
          <p:nvPr>
            <p:ph type="body" idx="1"/>
          </p:nvPr>
        </p:nvSpPr>
        <p:spPr>
          <a:xfrm>
            <a:off x="484188" y="2809875"/>
            <a:ext cx="8229600" cy="3771900"/>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Given the abundance of umbilical cord stem cells and the fact that umbilical cord cells are already being used for other disorders like childhood leukemia, many researchers expect that umbilical cord stem cells will start being used to treat stroke victims within the next few years.</a:t>
            </a:r>
            <a:r>
              <a:rPr lang="ja-JP" altLang="en-US" smtClean="0">
                <a:latin typeface="Arial"/>
                <a:cs typeface="+mn-cs"/>
              </a:rPr>
              <a:t>”</a:t>
            </a:r>
            <a:endParaRPr lang="en-US" smtClean="0">
              <a:cs typeface="+mn-cs"/>
            </a:endParaRPr>
          </a:p>
        </p:txBody>
      </p:sp>
      <p:sp>
        <p:nvSpPr>
          <p:cNvPr id="490501" name="Text Box 5"/>
          <p:cNvSpPr txBox="1">
            <a:spLocks noChangeArrowheads="1"/>
          </p:cNvSpPr>
          <p:nvPr/>
        </p:nvSpPr>
        <p:spPr bwMode="auto">
          <a:xfrm>
            <a:off x="71438" y="1247775"/>
            <a:ext cx="8926512" cy="13731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i="1">
                <a:solidFill>
                  <a:schemeClr val="bg1"/>
                </a:solidFill>
                <a:cs typeface="+mn-cs"/>
              </a:rPr>
              <a:t>About Genetics, </a:t>
            </a:r>
            <a:r>
              <a:rPr lang="ja-JP" altLang="en-US" i="1">
                <a:solidFill>
                  <a:schemeClr val="bg1"/>
                </a:solidFill>
                <a:latin typeface="Arial"/>
                <a:cs typeface="+mn-cs"/>
              </a:rPr>
              <a:t>“</a:t>
            </a:r>
            <a:r>
              <a:rPr lang="en-US">
                <a:solidFill>
                  <a:schemeClr val="bg1"/>
                </a:solidFill>
                <a:cs typeface="+mn-cs"/>
              </a:rPr>
              <a:t>Umbilical Cord Stem Cells: Hope for Millions?</a:t>
            </a:r>
            <a:r>
              <a:rPr lang="ja-JP" altLang="en-US">
                <a:solidFill>
                  <a:schemeClr val="bg1"/>
                </a:solidFill>
                <a:latin typeface="Arial"/>
                <a:cs typeface="+mn-cs"/>
              </a:rPr>
              <a:t>”</a:t>
            </a:r>
            <a:r>
              <a:rPr lang="en-US">
                <a:solidFill>
                  <a:schemeClr val="bg1"/>
                </a:solidFill>
                <a:cs typeface="+mn-cs"/>
              </a:rPr>
              <a:t> Feb 2001, (the annual meeting of the American Association for the Advancement of Science)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90501">
                                            <p:txEl>
                                              <p:pRg st="0" end="0"/>
                                            </p:txEl>
                                          </p:spTgt>
                                        </p:tgtEl>
                                        <p:attrNameLst>
                                          <p:attrName>style.visibility</p:attrName>
                                        </p:attrNameLst>
                                      </p:cBhvr>
                                      <p:to>
                                        <p:strVal val="visible"/>
                                      </p:to>
                                    </p:set>
                                    <p:animEffect transition="in" filter="fade">
                                      <p:cBhvr>
                                        <p:cTn id="7" dur="500"/>
                                        <p:tgtEl>
                                          <p:spTgt spid="4905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0499">
                                            <p:txEl>
                                              <p:pRg st="0" end="0"/>
                                            </p:txEl>
                                          </p:spTgt>
                                        </p:tgtEl>
                                        <p:attrNameLst>
                                          <p:attrName>style.visibility</p:attrName>
                                        </p:attrNameLst>
                                      </p:cBhvr>
                                      <p:to>
                                        <p:strVal val="visible"/>
                                      </p:to>
                                    </p:set>
                                    <p:animEffect transition="in" filter="fade">
                                      <p:cBhvr>
                                        <p:cTn id="12" dur="500"/>
                                        <p:tgtEl>
                                          <p:spTgt spid="490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defRPr/>
            </a:pPr>
            <a:r>
              <a:rPr lang="en-US" smtClean="0">
                <a:cs typeface="+mj-cs"/>
              </a:rPr>
              <a:t>Adult Stem Cells</a:t>
            </a:r>
          </a:p>
        </p:txBody>
      </p:sp>
      <p:sp>
        <p:nvSpPr>
          <p:cNvPr id="491523" name="Rectangle 3"/>
          <p:cNvSpPr>
            <a:spLocks noGrp="1" noChangeArrowheads="1"/>
          </p:cNvSpPr>
          <p:nvPr>
            <p:ph type="body" idx="1"/>
          </p:nvPr>
        </p:nvSpPr>
        <p:spPr>
          <a:xfrm>
            <a:off x="412750" y="2568575"/>
            <a:ext cx="8229600" cy="3973513"/>
          </a:xfrm>
        </p:spPr>
        <p:txBody>
          <a:bodyPr/>
          <a:lstStyle/>
          <a:p>
            <a:pPr marL="0" indent="0" eaLnBrk="1" hangingPunct="1">
              <a:buFont typeface="Wingdings" charset="0"/>
              <a:buNone/>
              <a:defRPr/>
            </a:pPr>
            <a:r>
              <a:rPr lang="fr-FR" altLang="ja-JP" sz="3600" dirty="0" smtClean="0">
                <a:latin typeface="Arial"/>
                <a:cs typeface="+mn-cs"/>
              </a:rPr>
              <a:t>'</a:t>
            </a:r>
            <a:r>
              <a:rPr lang="en-US" sz="3600" dirty="0" smtClean="0">
                <a:cs typeface="+mn-cs"/>
              </a:rPr>
              <a:t>Adult stem-cell research … has already shown itself to be extremely promising for treating numerous degenerative diseases such as heart disease, stroke, Parkinson</a:t>
            </a:r>
            <a:r>
              <a:rPr lang="fr-FR" altLang="ja-JP" sz="3600" dirty="0" smtClean="0">
                <a:latin typeface="Arial"/>
                <a:cs typeface="+mn-cs"/>
              </a:rPr>
              <a:t>'</a:t>
            </a:r>
            <a:r>
              <a:rPr lang="en-US" sz="3600" dirty="0" smtClean="0">
                <a:cs typeface="+mn-cs"/>
              </a:rPr>
              <a:t>s, Alzheimer</a:t>
            </a:r>
            <a:r>
              <a:rPr lang="fr-FR" altLang="ja-JP" sz="3600" dirty="0" smtClean="0">
                <a:latin typeface="Arial"/>
                <a:cs typeface="+mn-cs"/>
              </a:rPr>
              <a:t>'</a:t>
            </a:r>
            <a:r>
              <a:rPr lang="en-US" sz="3600" dirty="0" smtClean="0">
                <a:cs typeface="+mn-cs"/>
              </a:rPr>
              <a:t>s, and diabetes. </a:t>
            </a:r>
          </a:p>
        </p:txBody>
      </p:sp>
      <p:sp>
        <p:nvSpPr>
          <p:cNvPr id="491524" name="Text Box 4"/>
          <p:cNvSpPr txBox="1">
            <a:spLocks noChangeArrowheads="1"/>
          </p:cNvSpPr>
          <p:nvPr/>
        </p:nvSpPr>
        <p:spPr bwMode="auto">
          <a:xfrm>
            <a:off x="347663" y="1292225"/>
            <a:ext cx="8520112" cy="9461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solidFill>
                  <a:schemeClr val="bg1"/>
                </a:solidFill>
                <a:cs typeface="+mn-cs"/>
              </a:rPr>
              <a:t>David Prentice (Ph.D. Genetics), </a:t>
            </a:r>
            <a:r>
              <a:rPr lang="en-US" i="1">
                <a:solidFill>
                  <a:schemeClr val="bg1"/>
                </a:solidFill>
                <a:cs typeface="+mn-cs"/>
              </a:rPr>
              <a:t>National Review</a:t>
            </a:r>
            <a:r>
              <a:rPr lang="en-US">
                <a:solidFill>
                  <a:schemeClr val="bg1"/>
                </a:solidFill>
                <a:cs typeface="+mn-cs"/>
              </a:rPr>
              <a:t>, 2001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24"/>
                                        </p:tgtEl>
                                        <p:attrNameLst>
                                          <p:attrName>style.visibility</p:attrName>
                                        </p:attrNameLst>
                                      </p:cBhvr>
                                      <p:to>
                                        <p:strVal val="visible"/>
                                      </p:to>
                                    </p:set>
                                    <p:animEffect transition="in" filter="fade">
                                      <p:cBhvr>
                                        <p:cTn id="7" dur="500"/>
                                        <p:tgtEl>
                                          <p:spTgt spid="491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23">
                                            <p:txEl>
                                              <p:pRg st="0" end="0"/>
                                            </p:txEl>
                                          </p:spTgt>
                                        </p:tgtEl>
                                        <p:attrNameLst>
                                          <p:attrName>style.visibility</p:attrName>
                                        </p:attrNameLst>
                                      </p:cBhvr>
                                      <p:to>
                                        <p:strVal val="visible"/>
                                      </p:to>
                                    </p:set>
                                    <p:animEffect transition="in" filter="fade">
                                      <p:cBhvr>
                                        <p:cTn id="12" dur="500"/>
                                        <p:tgtEl>
                                          <p:spTgt spid="491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P spid="4915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pPr eaLnBrk="1" hangingPunct="1">
              <a:defRPr/>
            </a:pPr>
            <a:r>
              <a:rPr lang="en-US" smtClean="0">
                <a:cs typeface="+mj-cs"/>
              </a:rPr>
              <a:t>What About ESCs?</a:t>
            </a:r>
          </a:p>
        </p:txBody>
      </p:sp>
      <p:sp>
        <p:nvSpPr>
          <p:cNvPr id="504835" name="Rectangle 3"/>
          <p:cNvSpPr>
            <a:spLocks noGrp="1" noChangeArrowheads="1"/>
          </p:cNvSpPr>
          <p:nvPr>
            <p:ph type="body" idx="1"/>
          </p:nvPr>
        </p:nvSpPr>
        <p:spPr>
          <a:xfrm>
            <a:off x="484188" y="3440113"/>
            <a:ext cx="8229600" cy="2117725"/>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Presently, no one has succeeded using ESCs for human therapeutic or reproductive cloning…</a:t>
            </a:r>
            <a:r>
              <a:rPr lang="ja-JP" altLang="en-US" sz="3600" smtClean="0">
                <a:latin typeface="Arial"/>
                <a:cs typeface="+mn-cs"/>
              </a:rPr>
              <a:t>”</a:t>
            </a:r>
            <a:endParaRPr lang="en-US" sz="3600" smtClean="0">
              <a:cs typeface="+mn-cs"/>
            </a:endParaRPr>
          </a:p>
        </p:txBody>
      </p:sp>
      <p:sp>
        <p:nvSpPr>
          <p:cNvPr id="504836" name="Text Box 4"/>
          <p:cNvSpPr txBox="1">
            <a:spLocks noChangeArrowheads="1"/>
          </p:cNvSpPr>
          <p:nvPr/>
        </p:nvSpPr>
        <p:spPr bwMode="auto">
          <a:xfrm>
            <a:off x="434975" y="1377950"/>
            <a:ext cx="8201025" cy="13731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dirty="0">
                <a:solidFill>
                  <a:schemeClr val="bg1"/>
                </a:solidFill>
                <a:cs typeface="+mn-cs"/>
              </a:rPr>
              <a:t>Daniel Criswell (Ph.D. Molecular Biology), </a:t>
            </a:r>
            <a:r>
              <a:rPr lang="ja-JP" altLang="en-US" dirty="0">
                <a:solidFill>
                  <a:schemeClr val="bg1"/>
                </a:solidFill>
                <a:latin typeface="Arial"/>
                <a:cs typeface="+mn-cs"/>
              </a:rPr>
              <a:t>“</a:t>
            </a:r>
            <a:r>
              <a:rPr lang="en-US" dirty="0">
                <a:solidFill>
                  <a:schemeClr val="bg1"/>
                </a:solidFill>
                <a:cs typeface="+mn-cs"/>
              </a:rPr>
              <a:t>Stem Cell research: Greasing the </a:t>
            </a:r>
            <a:r>
              <a:rPr lang="fr-FR" altLang="ja-JP" dirty="0">
                <a:solidFill>
                  <a:schemeClr val="bg1"/>
                </a:solidFill>
                <a:latin typeface="Arial"/>
                <a:cs typeface="+mn-cs"/>
              </a:rPr>
              <a:t>'</a:t>
            </a:r>
            <a:r>
              <a:rPr lang="en-US" dirty="0">
                <a:solidFill>
                  <a:schemeClr val="bg1"/>
                </a:solidFill>
                <a:cs typeface="+mn-cs"/>
              </a:rPr>
              <a:t>Slippery Slope</a:t>
            </a:r>
            <a:r>
              <a:rPr lang="fr-FR" altLang="ja-JP" dirty="0">
                <a:solidFill>
                  <a:schemeClr val="bg1"/>
                </a:solidFill>
                <a:latin typeface="Arial"/>
                <a:cs typeface="+mn-cs"/>
              </a:rPr>
              <a:t>'</a:t>
            </a:r>
            <a:r>
              <a:rPr lang="en-US" dirty="0">
                <a:solidFill>
                  <a:schemeClr val="bg1"/>
                </a:solidFill>
                <a:cs typeface="+mn-cs"/>
              </a:rPr>
              <a:t> to Godlessness</a:t>
            </a:r>
            <a:r>
              <a:rPr lang="ja-JP" altLang="en-US" dirty="0">
                <a:solidFill>
                  <a:schemeClr val="bg1"/>
                </a:solidFill>
                <a:latin typeface="Arial"/>
                <a:cs typeface="+mn-cs"/>
              </a:rPr>
              <a:t>”</a:t>
            </a:r>
            <a:r>
              <a:rPr lang="en-US" dirty="0">
                <a:solidFill>
                  <a:schemeClr val="bg1"/>
                </a:solidFill>
                <a:cs typeface="+mn-cs"/>
              </a:rPr>
              <a:t>, </a:t>
            </a:r>
            <a:r>
              <a:rPr lang="en-US" i="1" dirty="0">
                <a:solidFill>
                  <a:schemeClr val="bg1"/>
                </a:solidFill>
                <a:cs typeface="+mn-cs"/>
              </a:rPr>
              <a:t>Impact</a:t>
            </a:r>
            <a:r>
              <a:rPr lang="en-US" dirty="0">
                <a:solidFill>
                  <a:schemeClr val="bg1"/>
                </a:solidFill>
                <a:cs typeface="+mn-cs"/>
              </a:rPr>
              <a:t>, February 2005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4836"/>
                                        </p:tgtEl>
                                        <p:attrNameLst>
                                          <p:attrName>style.visibility</p:attrName>
                                        </p:attrNameLst>
                                      </p:cBhvr>
                                      <p:to>
                                        <p:strVal val="visible"/>
                                      </p:to>
                                    </p:set>
                                    <p:animEffect transition="in" filter="fade">
                                      <p:cBhvr>
                                        <p:cTn id="7" dur="500"/>
                                        <p:tgtEl>
                                          <p:spTgt spid="504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4835">
                                            <p:txEl>
                                              <p:pRg st="0" end="0"/>
                                            </p:txEl>
                                          </p:spTgt>
                                        </p:tgtEl>
                                        <p:attrNameLst>
                                          <p:attrName>style.visibility</p:attrName>
                                        </p:attrNameLst>
                                      </p:cBhvr>
                                      <p:to>
                                        <p:strVal val="visible"/>
                                      </p:to>
                                    </p:set>
                                    <p:animEffect transition="in" filter="fade">
                                      <p:cBhvr>
                                        <p:cTn id="12" dur="500"/>
                                        <p:tgtEl>
                                          <p:spTgt spid="504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P spid="5048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eaLnBrk="1" hangingPunct="1">
              <a:defRPr/>
            </a:pPr>
            <a:r>
              <a:rPr lang="en-US" smtClean="0">
                <a:cs typeface="+mj-cs"/>
              </a:rPr>
              <a:t>What About ESCs?</a:t>
            </a:r>
          </a:p>
        </p:txBody>
      </p:sp>
      <p:sp>
        <p:nvSpPr>
          <p:cNvPr id="492547" name="Rectangle 3"/>
          <p:cNvSpPr>
            <a:spLocks noGrp="1" noChangeArrowheads="1"/>
          </p:cNvSpPr>
          <p:nvPr>
            <p:ph type="body" idx="1"/>
          </p:nvPr>
        </p:nvSpPr>
        <p:spPr/>
        <p:txBody>
          <a:bodyPr/>
          <a:lstStyle/>
          <a:p>
            <a:pPr marL="0" indent="0" eaLnBrk="1" hangingPunct="1">
              <a:buFont typeface="Wingdings" charset="0"/>
              <a:buNone/>
              <a:defRPr/>
            </a:pPr>
            <a:r>
              <a:rPr lang="en-US" sz="3600" smtClean="0">
                <a:cs typeface="+mn-cs"/>
              </a:rPr>
              <a:t>Dr Rudolf Jaenisch of the Whitehead Institute for Biomedical Research in Cambridge, Massachusetts, published in the journal </a:t>
            </a:r>
            <a:r>
              <a:rPr lang="en-US" sz="3600" i="1" smtClean="0">
                <a:cs typeface="+mn-cs"/>
              </a:rPr>
              <a:t>Science</a:t>
            </a:r>
            <a:r>
              <a:rPr lang="en-US" sz="3600" smtClean="0">
                <a:cs typeface="+mn-cs"/>
              </a:rPr>
              <a:t> that embryonic stem cells used in cloning mice often result in severe abnormalities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fade">
                                      <p:cBhvr>
                                        <p:cTn id="7" dur="500"/>
                                        <p:tgtEl>
                                          <p:spTgt spid="492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smtClean="0">
                <a:cs typeface="+mj-cs"/>
              </a:rPr>
              <a:t>Embryonic Stem Cells</a:t>
            </a:r>
          </a:p>
        </p:txBody>
      </p:sp>
      <p:sp>
        <p:nvSpPr>
          <p:cNvPr id="432131" name="Rectangle 3"/>
          <p:cNvSpPr>
            <a:spLocks noGrp="1" noChangeArrowheads="1"/>
          </p:cNvSpPr>
          <p:nvPr>
            <p:ph type="body" idx="1"/>
          </p:nvPr>
        </p:nvSpPr>
        <p:spPr>
          <a:xfrm>
            <a:off x="384175" y="1914525"/>
            <a:ext cx="8272463" cy="4686300"/>
          </a:xfrm>
        </p:spPr>
        <p:txBody>
          <a:bodyPr/>
          <a:lstStyle/>
          <a:p>
            <a:pPr marL="406400" indent="-406400" eaLnBrk="1" hangingPunct="1">
              <a:spcBef>
                <a:spcPct val="35000"/>
              </a:spcBef>
              <a:buSzPct val="95000"/>
              <a:buFont typeface="Wingdings" charset="0"/>
              <a:buAutoNum type="arabicPeriod"/>
              <a:defRPr/>
            </a:pPr>
            <a:r>
              <a:rPr lang="en-US" smtClean="0">
                <a:cs typeface="+mn-cs"/>
              </a:rPr>
              <a:t>Require lifelong use of drugs to prevent rejection of tissue</a:t>
            </a:r>
          </a:p>
          <a:p>
            <a:pPr marL="406400" indent="-406400" eaLnBrk="1" hangingPunct="1">
              <a:spcBef>
                <a:spcPct val="35000"/>
              </a:spcBef>
              <a:buSzPct val="95000"/>
              <a:buFont typeface="Wingdings" charset="0"/>
              <a:buAutoNum type="arabicPeriod"/>
              <a:defRPr/>
            </a:pPr>
            <a:r>
              <a:rPr lang="en-US" smtClean="0">
                <a:cs typeface="+mn-cs"/>
              </a:rPr>
              <a:t>Can produce tumors from rapid growth when injected into adult patients</a:t>
            </a:r>
          </a:p>
          <a:p>
            <a:pPr marL="406400" indent="-406400" eaLnBrk="1" hangingPunct="1">
              <a:spcBef>
                <a:spcPct val="35000"/>
              </a:spcBef>
              <a:buSzPct val="95000"/>
              <a:buFont typeface="Wingdings" charset="0"/>
              <a:buAutoNum type="arabicPeriod"/>
              <a:defRPr/>
            </a:pPr>
            <a:r>
              <a:rPr lang="en-US" smtClean="0">
                <a:cs typeface="+mn-cs"/>
              </a:rPr>
              <a:t>Can produce tragic side effects (</a:t>
            </a:r>
            <a:r>
              <a:rPr lang="en-US" i="1" smtClean="0">
                <a:cs typeface="+mn-cs"/>
              </a:rPr>
              <a:t>New England Journal of Medicine</a:t>
            </a:r>
            <a:r>
              <a:rPr lang="en-US" smtClean="0">
                <a:cs typeface="+mn-cs"/>
              </a:rPr>
              <a:t>) </a:t>
            </a:r>
          </a:p>
          <a:p>
            <a:pPr marL="406400" indent="-406400" eaLnBrk="1" hangingPunct="1">
              <a:spcBef>
                <a:spcPct val="35000"/>
              </a:spcBef>
              <a:buSzPct val="95000"/>
              <a:buFont typeface="Wingdings" charset="0"/>
              <a:buAutoNum type="arabicPeriod"/>
              <a:defRPr/>
            </a:pPr>
            <a:r>
              <a:rPr lang="en-US" smtClean="0">
                <a:cs typeface="+mn-cs"/>
              </a:rPr>
              <a:t>Mice clones using ESC were genetically defective</a:t>
            </a:r>
          </a:p>
        </p:txBody>
      </p:sp>
      <p:sp>
        <p:nvSpPr>
          <p:cNvPr id="432132" name="Text Box 4"/>
          <p:cNvSpPr txBox="1">
            <a:spLocks noChangeArrowheads="1"/>
          </p:cNvSpPr>
          <p:nvPr/>
        </p:nvSpPr>
        <p:spPr bwMode="auto">
          <a:xfrm>
            <a:off x="1246188" y="1117600"/>
            <a:ext cx="6762750"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a:solidFill>
                  <a:schemeClr val="bg1"/>
                </a:solidFill>
                <a:cs typeface="+mn-cs"/>
              </a:rPr>
              <a:t>Four Problems / Concerns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2132"/>
                                        </p:tgtEl>
                                        <p:attrNameLst>
                                          <p:attrName>style.visibility</p:attrName>
                                        </p:attrNameLst>
                                      </p:cBhvr>
                                      <p:to>
                                        <p:strVal val="visible"/>
                                      </p:to>
                                    </p:set>
                                    <p:animEffect transition="in" filter="fade">
                                      <p:cBhvr>
                                        <p:cTn id="7" dur="500"/>
                                        <p:tgtEl>
                                          <p:spTgt spid="432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2131">
                                            <p:txEl>
                                              <p:pRg st="0" end="0"/>
                                            </p:txEl>
                                          </p:spTgt>
                                        </p:tgtEl>
                                        <p:attrNameLst>
                                          <p:attrName>style.visibility</p:attrName>
                                        </p:attrNameLst>
                                      </p:cBhvr>
                                      <p:to>
                                        <p:strVal val="visible"/>
                                      </p:to>
                                    </p:set>
                                    <p:animEffect transition="in" filter="fade">
                                      <p:cBhvr>
                                        <p:cTn id="12" dur="500"/>
                                        <p:tgtEl>
                                          <p:spTgt spid="432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2131">
                                            <p:txEl>
                                              <p:pRg st="1" end="1"/>
                                            </p:txEl>
                                          </p:spTgt>
                                        </p:tgtEl>
                                        <p:attrNameLst>
                                          <p:attrName>style.visibility</p:attrName>
                                        </p:attrNameLst>
                                      </p:cBhvr>
                                      <p:to>
                                        <p:strVal val="visible"/>
                                      </p:to>
                                    </p:set>
                                    <p:animEffect transition="in" filter="fade">
                                      <p:cBhvr>
                                        <p:cTn id="17" dur="500"/>
                                        <p:tgtEl>
                                          <p:spTgt spid="432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2131">
                                            <p:txEl>
                                              <p:pRg st="2" end="2"/>
                                            </p:txEl>
                                          </p:spTgt>
                                        </p:tgtEl>
                                        <p:attrNameLst>
                                          <p:attrName>style.visibility</p:attrName>
                                        </p:attrNameLst>
                                      </p:cBhvr>
                                      <p:to>
                                        <p:strVal val="visible"/>
                                      </p:to>
                                    </p:set>
                                    <p:animEffect transition="in" filter="fade">
                                      <p:cBhvr>
                                        <p:cTn id="22" dur="500"/>
                                        <p:tgtEl>
                                          <p:spTgt spid="4321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2131">
                                            <p:txEl>
                                              <p:pRg st="3" end="3"/>
                                            </p:txEl>
                                          </p:spTgt>
                                        </p:tgtEl>
                                        <p:attrNameLst>
                                          <p:attrName>style.visibility</p:attrName>
                                        </p:attrNameLst>
                                      </p:cBhvr>
                                      <p:to>
                                        <p:strVal val="visible"/>
                                      </p:to>
                                    </p:set>
                                    <p:animEffect transition="in" filter="fade">
                                      <p:cBhvr>
                                        <p:cTn id="27" dur="500"/>
                                        <p:tgtEl>
                                          <p:spTgt spid="432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P spid="4321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defRPr/>
            </a:pPr>
            <a:r>
              <a:rPr lang="en-US" smtClean="0">
                <a:cs typeface="+mj-cs"/>
              </a:rPr>
              <a:t>The Media and Hollywood</a:t>
            </a:r>
          </a:p>
        </p:txBody>
      </p:sp>
      <p:sp>
        <p:nvSpPr>
          <p:cNvPr id="497667" name="Rectangle 3"/>
          <p:cNvSpPr>
            <a:spLocks noGrp="1" noChangeArrowheads="1"/>
          </p:cNvSpPr>
          <p:nvPr>
            <p:ph type="body" idx="1"/>
          </p:nvPr>
        </p:nvSpPr>
        <p:spPr>
          <a:xfrm>
            <a:off x="484188" y="1306513"/>
            <a:ext cx="8302625" cy="2216150"/>
          </a:xfrm>
        </p:spPr>
        <p:txBody>
          <a:bodyPr/>
          <a:lstStyle/>
          <a:p>
            <a:pPr marL="0" indent="0" eaLnBrk="1" hangingPunct="1">
              <a:buFont typeface="Wingdings" charset="0"/>
              <a:buNone/>
              <a:defRPr/>
            </a:pPr>
            <a:r>
              <a:rPr lang="en-US" dirty="0" smtClean="0">
                <a:cs typeface="+mn-cs"/>
              </a:rPr>
              <a:t>Celebrity Parkinson</a:t>
            </a:r>
            <a:r>
              <a:rPr lang="fr-FR" dirty="0" smtClean="0">
                <a:cs typeface="+mn-cs"/>
              </a:rPr>
              <a:t>'</a:t>
            </a:r>
            <a:r>
              <a:rPr lang="en-US" dirty="0" smtClean="0">
                <a:cs typeface="+mn-cs"/>
              </a:rPr>
              <a:t>s disease victims such as Michael J. Fox and Michael Kinsley regularly tout ESC research as the best hope for a cure of their disease. </a:t>
            </a:r>
          </a:p>
        </p:txBody>
      </p:sp>
      <p:sp>
        <p:nvSpPr>
          <p:cNvPr id="497668" name="Text Box 4"/>
          <p:cNvSpPr txBox="1">
            <a:spLocks noChangeArrowheads="1"/>
          </p:cNvSpPr>
          <p:nvPr/>
        </p:nvSpPr>
        <p:spPr bwMode="auto">
          <a:xfrm>
            <a:off x="379413" y="3846513"/>
            <a:ext cx="8301037" cy="15700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buClr>
                <a:srgbClr val="FF9933"/>
              </a:buClr>
              <a:buSzPct val="70000"/>
              <a:buFont typeface="Wingdings" charset="0"/>
              <a:buNone/>
              <a:defRPr/>
            </a:pPr>
            <a:r>
              <a:rPr lang="en-US" sz="3200" dirty="0">
                <a:solidFill>
                  <a:schemeClr val="bg1"/>
                </a:solidFill>
                <a:cs typeface="+mn-cs"/>
              </a:rPr>
              <a:t>Both have remained strangely silent about the fact that  researchers treated Parkinson</a:t>
            </a:r>
            <a:r>
              <a:rPr lang="fr-FR" sz="3200" dirty="0">
                <a:solidFill>
                  <a:schemeClr val="bg1"/>
                </a:solidFill>
                <a:cs typeface="+mn-cs"/>
              </a:rPr>
              <a:t>'</a:t>
            </a:r>
            <a:r>
              <a:rPr lang="en-US" sz="3200" dirty="0">
                <a:solidFill>
                  <a:schemeClr val="bg1"/>
                </a:solidFill>
                <a:cs typeface="+mn-cs"/>
              </a:rPr>
              <a:t>s with the patient</a:t>
            </a:r>
            <a:r>
              <a:rPr lang="fr-FR" sz="3200" dirty="0">
                <a:solidFill>
                  <a:schemeClr val="bg1"/>
                </a:solidFill>
                <a:cs typeface="+mn-cs"/>
              </a:rPr>
              <a:t>'</a:t>
            </a:r>
            <a:r>
              <a:rPr lang="en-US" sz="3200" dirty="0">
                <a:solidFill>
                  <a:schemeClr val="bg1"/>
                </a:solidFill>
                <a:cs typeface="+mn-cs"/>
              </a:rPr>
              <a:t>s own adult stem cells. </a:t>
            </a:r>
            <a:endParaRPr lang="en-US" sz="3200"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Effect transition="in" filter="fade">
                                      <p:cBhvr>
                                        <p:cTn id="7" dur="500"/>
                                        <p:tgtEl>
                                          <p:spTgt spid="497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7668"/>
                                        </p:tgtEl>
                                        <p:attrNameLst>
                                          <p:attrName>style.visibility</p:attrName>
                                        </p:attrNameLst>
                                      </p:cBhvr>
                                      <p:to>
                                        <p:strVal val="visible"/>
                                      </p:to>
                                    </p:set>
                                    <p:animEffect transition="in" filter="fade">
                                      <p:cBhvr>
                                        <p:cTn id="12" dur="500"/>
                                        <p:tgtEl>
                                          <p:spTgt spid="49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p:bldP spid="49766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4" descr="Dollys creator - clon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8125" y="306388"/>
            <a:ext cx="1958975" cy="630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6104" name="AutoShape 8"/>
          <p:cNvSpPr>
            <a:spLocks noChangeArrowheads="1"/>
          </p:cNvSpPr>
          <p:nvPr/>
        </p:nvSpPr>
        <p:spPr bwMode="auto">
          <a:xfrm>
            <a:off x="4424363" y="1028700"/>
            <a:ext cx="3584575" cy="2298700"/>
          </a:xfrm>
          <a:prstGeom prst="wedgeRectCallout">
            <a:avLst>
              <a:gd name="adj1" fmla="val -81843"/>
              <a:gd name="adj2" fmla="val 8259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rgbClr val="0066FF"/>
            </a:solid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3600">
                <a:solidFill>
                  <a:schemeClr val="bg1"/>
                </a:solidFill>
                <a:cs typeface="+mn-cs"/>
              </a:rPr>
              <a:t>Cloning human embryos and extracting stem cells…</a:t>
            </a:r>
            <a:endParaRPr lang="en-US" sz="4400">
              <a:solidFill>
                <a:schemeClr val="bg1"/>
              </a:solidFil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3635" name="Rectangle 3"/>
          <p:cNvSpPr>
            <a:spLocks noGrp="1" noChangeArrowheads="1"/>
          </p:cNvSpPr>
          <p:nvPr>
            <p:ph type="body" idx="1"/>
          </p:nvPr>
        </p:nvSpPr>
        <p:spPr>
          <a:xfrm>
            <a:off x="1576388" y="1466850"/>
            <a:ext cx="7096125" cy="3627438"/>
          </a:xfrm>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marL="0" indent="0" eaLnBrk="1" hangingPunct="1">
              <a:buFont typeface="Wingdings" charset="0"/>
              <a:buNone/>
              <a:defRPr/>
            </a:pPr>
            <a:r>
              <a:rPr lang="en-US" sz="3600" smtClean="0">
                <a:solidFill>
                  <a:schemeClr val="tx1"/>
                </a:solidFill>
                <a:cs typeface="+mn-cs"/>
              </a:rPr>
              <a:t>And the LORD God formed man </a:t>
            </a:r>
            <a:r>
              <a:rPr lang="en-US" sz="3600" i="1" smtClean="0">
                <a:solidFill>
                  <a:schemeClr val="tx1"/>
                </a:solidFill>
                <a:cs typeface="+mn-cs"/>
              </a:rPr>
              <a:t>of</a:t>
            </a:r>
            <a:r>
              <a:rPr lang="en-US" sz="3600" smtClean="0">
                <a:solidFill>
                  <a:schemeClr val="tx1"/>
                </a:solidFill>
                <a:cs typeface="+mn-cs"/>
              </a:rPr>
              <a:t> the dust of the ground, and breathed into his nostrils the breath of life; and man became a living soul. </a:t>
            </a:r>
          </a:p>
        </p:txBody>
      </p:sp>
      <p:sp>
        <p:nvSpPr>
          <p:cNvPr id="453637" name="Text Box 5"/>
          <p:cNvSpPr txBox="1">
            <a:spLocks noChangeArrowheads="1"/>
          </p:cNvSpPr>
          <p:nvPr/>
        </p:nvSpPr>
        <p:spPr bwMode="auto">
          <a:xfrm>
            <a:off x="2308225" y="422275"/>
            <a:ext cx="5529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spcBef>
                <a:spcPct val="20000"/>
              </a:spcBef>
              <a:buClr>
                <a:srgbClr val="00CC99"/>
              </a:buClr>
              <a:buSzPct val="70000"/>
              <a:buFont typeface="Wingdings" charset="0"/>
              <a:buNone/>
              <a:defRPr/>
            </a:pPr>
            <a:r>
              <a:rPr lang="en-US" sz="4000" b="1">
                <a:solidFill>
                  <a:srgbClr val="000066"/>
                </a:solidFill>
                <a:cs typeface="+mn-cs"/>
              </a:rPr>
              <a:t>Genesis 2:7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fade">
                                      <p:cBhvr>
                                        <p:cTn id="7" dur="500"/>
                                        <p:tgtEl>
                                          <p:spTgt spid="453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eaLnBrk="1" hangingPunct="1">
              <a:defRPr/>
            </a:pPr>
            <a:r>
              <a:rPr lang="en-US" smtClean="0">
                <a:cs typeface="+mj-cs"/>
              </a:rPr>
              <a:t>Stem Cell Conclusion</a:t>
            </a:r>
          </a:p>
        </p:txBody>
      </p:sp>
      <p:sp>
        <p:nvSpPr>
          <p:cNvPr id="495619" name="Rectangle 3"/>
          <p:cNvSpPr>
            <a:spLocks noGrp="1" noChangeArrowheads="1"/>
          </p:cNvSpPr>
          <p:nvPr>
            <p:ph type="body" idx="1"/>
          </p:nvPr>
        </p:nvSpPr>
        <p:spPr>
          <a:xfrm>
            <a:off x="422275" y="2524125"/>
            <a:ext cx="8229600" cy="3452813"/>
          </a:xfrm>
        </p:spPr>
        <p:txBody>
          <a:bodyPr/>
          <a:lstStyle/>
          <a:p>
            <a:pPr eaLnBrk="1" hangingPunct="1">
              <a:spcBef>
                <a:spcPct val="40000"/>
              </a:spcBef>
              <a:defRPr/>
            </a:pPr>
            <a:r>
              <a:rPr lang="en-US" smtClean="0">
                <a:cs typeface="+mn-cs"/>
              </a:rPr>
              <a:t>Adult Stem Cells are proven</a:t>
            </a:r>
          </a:p>
          <a:p>
            <a:pPr eaLnBrk="1" hangingPunct="1">
              <a:spcBef>
                <a:spcPct val="40000"/>
              </a:spcBef>
              <a:defRPr/>
            </a:pPr>
            <a:r>
              <a:rPr lang="en-US" smtClean="0">
                <a:cs typeface="+mn-cs"/>
              </a:rPr>
              <a:t>The media has distorted the truth</a:t>
            </a:r>
          </a:p>
          <a:p>
            <a:pPr eaLnBrk="1" hangingPunct="1">
              <a:spcBef>
                <a:spcPct val="40000"/>
              </a:spcBef>
              <a:defRPr/>
            </a:pPr>
            <a:r>
              <a:rPr lang="en-US" smtClean="0">
                <a:cs typeface="+mn-cs"/>
              </a:rPr>
              <a:t>Medical research could be adversely affected by this distortion</a:t>
            </a:r>
          </a:p>
        </p:txBody>
      </p:sp>
      <p:sp>
        <p:nvSpPr>
          <p:cNvPr id="495620" name="Text Box 4"/>
          <p:cNvSpPr txBox="1">
            <a:spLocks noChangeArrowheads="1"/>
          </p:cNvSpPr>
          <p:nvPr/>
        </p:nvSpPr>
        <p:spPr bwMode="auto">
          <a:xfrm>
            <a:off x="422275" y="1292225"/>
            <a:ext cx="8083550"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7663" indent="-347663">
              <a:defRPr>
                <a:solidFill>
                  <a:schemeClr val="tx1"/>
                </a:solidFill>
                <a:latin typeface="Arial" charset="0"/>
                <a:ea typeface="ＭＳ Ｐゴシック" charset="0"/>
              </a:defRPr>
            </a:lvl1pPr>
            <a:lvl2pPr marL="4619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FF9933"/>
              </a:buClr>
              <a:buSzPct val="70000"/>
              <a:buFont typeface="Wingdings" charset="0"/>
              <a:buChar char="u"/>
              <a:defRPr/>
            </a:pPr>
            <a:r>
              <a:rPr lang="en-US" sz="3200" smtClean="0">
                <a:solidFill>
                  <a:schemeClr val="bg1"/>
                </a:solidFill>
                <a:cs typeface="+mn-cs"/>
              </a:rPr>
              <a:t>Many people have the misconception EBCs offer the greatest promise</a:t>
            </a:r>
            <a:endParaRPr lang="en-US" sz="320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5620"/>
                                        </p:tgtEl>
                                        <p:attrNameLst>
                                          <p:attrName>style.visibility</p:attrName>
                                        </p:attrNameLst>
                                      </p:cBhvr>
                                      <p:to>
                                        <p:strVal val="visible"/>
                                      </p:to>
                                    </p:set>
                                    <p:animEffect transition="in" filter="fade">
                                      <p:cBhvr>
                                        <p:cTn id="7" dur="500"/>
                                        <p:tgtEl>
                                          <p:spTgt spid="495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5619">
                                            <p:txEl>
                                              <p:pRg st="0" end="0"/>
                                            </p:txEl>
                                          </p:spTgt>
                                        </p:tgtEl>
                                        <p:attrNameLst>
                                          <p:attrName>style.visibility</p:attrName>
                                        </p:attrNameLst>
                                      </p:cBhvr>
                                      <p:to>
                                        <p:strVal val="visible"/>
                                      </p:to>
                                    </p:set>
                                    <p:animEffect transition="in" filter="fade">
                                      <p:cBhvr>
                                        <p:cTn id="12" dur="500"/>
                                        <p:tgtEl>
                                          <p:spTgt spid="495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5619">
                                            <p:txEl>
                                              <p:pRg st="1" end="1"/>
                                            </p:txEl>
                                          </p:spTgt>
                                        </p:tgtEl>
                                        <p:attrNameLst>
                                          <p:attrName>style.visibility</p:attrName>
                                        </p:attrNameLst>
                                      </p:cBhvr>
                                      <p:to>
                                        <p:strVal val="visible"/>
                                      </p:to>
                                    </p:set>
                                    <p:animEffect transition="in" filter="fade">
                                      <p:cBhvr>
                                        <p:cTn id="17" dur="500"/>
                                        <p:tgtEl>
                                          <p:spTgt spid="4956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5619">
                                            <p:txEl>
                                              <p:pRg st="2" end="2"/>
                                            </p:txEl>
                                          </p:spTgt>
                                        </p:tgtEl>
                                        <p:attrNameLst>
                                          <p:attrName>style.visibility</p:attrName>
                                        </p:attrNameLst>
                                      </p:cBhvr>
                                      <p:to>
                                        <p:strVal val="visible"/>
                                      </p:to>
                                    </p:set>
                                    <p:animEffect transition="in" filter="fade">
                                      <p:cBhvr>
                                        <p:cTn id="22" dur="500"/>
                                        <p:tgtEl>
                                          <p:spTgt spid="495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p:bldP spid="49562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9" name="Rectangle 5"/>
          <p:cNvSpPr>
            <a:spLocks noChangeArrowheads="1"/>
          </p:cNvSpPr>
          <p:nvPr/>
        </p:nvSpPr>
        <p:spPr bwMode="auto">
          <a:xfrm>
            <a:off x="2247900" y="3975100"/>
            <a:ext cx="4629150" cy="857250"/>
          </a:xfrm>
          <a:prstGeom prst="rect">
            <a:avLst/>
          </a:prstGeom>
          <a:solidFill>
            <a:schemeClr val="accent1"/>
          </a:solidFill>
          <a:ln w="9525">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2308" name="Text Box 4"/>
          <p:cNvSpPr txBox="1">
            <a:spLocks noChangeArrowheads="1"/>
          </p:cNvSpPr>
          <p:nvPr/>
        </p:nvSpPr>
        <p:spPr bwMode="auto">
          <a:xfrm>
            <a:off x="1435100" y="1160463"/>
            <a:ext cx="6272213" cy="45434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a:solidFill>
                  <a:srgbClr val="FF9933"/>
                </a:solidFill>
                <a:cs typeface="+mn-cs"/>
              </a:rPr>
              <a:t>The Bible and Creation</a:t>
            </a:r>
          </a:p>
          <a:p>
            <a:pPr algn="ctr">
              <a:spcBef>
                <a:spcPct val="50000"/>
              </a:spcBef>
              <a:defRPr/>
            </a:pPr>
            <a:r>
              <a:rPr lang="en-US" sz="4000">
                <a:solidFill>
                  <a:srgbClr val="FF9933"/>
                </a:solidFill>
                <a:cs typeface="+mn-cs"/>
              </a:rPr>
              <a:t>Cloning</a:t>
            </a:r>
          </a:p>
          <a:p>
            <a:pPr algn="ctr">
              <a:spcBef>
                <a:spcPct val="50000"/>
              </a:spcBef>
              <a:defRPr/>
            </a:pPr>
            <a:r>
              <a:rPr lang="en-US" sz="4000">
                <a:solidFill>
                  <a:srgbClr val="FF9933"/>
                </a:solidFill>
                <a:cs typeface="+mn-cs"/>
              </a:rPr>
              <a:t>Stem cells</a:t>
            </a:r>
          </a:p>
          <a:p>
            <a:pPr algn="ctr">
              <a:spcBef>
                <a:spcPct val="50000"/>
              </a:spcBef>
              <a:defRPr/>
            </a:pPr>
            <a:r>
              <a:rPr lang="en-US" sz="4800" b="1">
                <a:solidFill>
                  <a:srgbClr val="FF9933"/>
                </a:solidFill>
                <a:cs typeface="+mn-cs"/>
              </a:rPr>
              <a:t>Cloning</a:t>
            </a:r>
          </a:p>
          <a:p>
            <a:pPr algn="ctr">
              <a:spcBef>
                <a:spcPct val="50000"/>
              </a:spcBef>
              <a:defRPr/>
            </a:pPr>
            <a:r>
              <a:rPr lang="en-US" sz="4000">
                <a:solidFill>
                  <a:srgbClr val="FF9933"/>
                </a:solidFill>
                <a:cs typeface="+mn-cs"/>
              </a:rPr>
              <a:t>When Does Life Begin?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2308"/>
                                        </p:tgtEl>
                                        <p:attrNameLst>
                                          <p:attrName>style.visibility</p:attrName>
                                        </p:attrNameLst>
                                      </p:cBhvr>
                                      <p:to>
                                        <p:strVal val="visible"/>
                                      </p:to>
                                    </p:set>
                                    <p:animEffect transition="in" filter="fade">
                                      <p:cBhvr>
                                        <p:cTn id="7" dur="500"/>
                                        <p:tgtEl>
                                          <p:spTgt spid="482308"/>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82309"/>
                                        </p:tgtEl>
                                        <p:attrNameLst>
                                          <p:attrName>style.visibility</p:attrName>
                                        </p:attrNameLst>
                                      </p:cBhvr>
                                      <p:to>
                                        <p:strVal val="visible"/>
                                      </p:to>
                                    </p:set>
                                    <p:anim calcmode="lin" valueType="num">
                                      <p:cBhvr>
                                        <p:cTn id="11" dur="500" fill="hold"/>
                                        <p:tgtEl>
                                          <p:spTgt spid="482309"/>
                                        </p:tgtEl>
                                        <p:attrNameLst>
                                          <p:attrName>ppt_w</p:attrName>
                                        </p:attrNameLst>
                                      </p:cBhvr>
                                      <p:tavLst>
                                        <p:tav tm="0">
                                          <p:val>
                                            <p:fltVal val="0"/>
                                          </p:val>
                                        </p:tav>
                                        <p:tav tm="100000">
                                          <p:val>
                                            <p:strVal val="#ppt_w"/>
                                          </p:val>
                                        </p:tav>
                                      </p:tavLst>
                                    </p:anim>
                                    <p:anim calcmode="lin" valueType="num">
                                      <p:cBhvr>
                                        <p:cTn id="12" dur="500" fill="hold"/>
                                        <p:tgtEl>
                                          <p:spTgt spid="4823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9" grpId="0" animBg="1"/>
      <p:bldP spid="4823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en-US" smtClean="0">
                <a:cs typeface="+mj-cs"/>
              </a:rPr>
              <a:t>Unreported Results of Cloning</a:t>
            </a:r>
          </a:p>
        </p:txBody>
      </p:sp>
      <p:sp>
        <p:nvSpPr>
          <p:cNvPr id="362499" name="Rectangle 3"/>
          <p:cNvSpPr>
            <a:spLocks noGrp="1" noChangeArrowheads="1"/>
          </p:cNvSpPr>
          <p:nvPr>
            <p:ph type="body" idx="1"/>
          </p:nvPr>
        </p:nvSpPr>
        <p:spPr>
          <a:xfrm>
            <a:off x="427038" y="1450975"/>
            <a:ext cx="8229600" cy="5005388"/>
          </a:xfrm>
        </p:spPr>
        <p:txBody>
          <a:bodyPr/>
          <a:lstStyle/>
          <a:p>
            <a:pPr eaLnBrk="1" hangingPunct="1">
              <a:lnSpc>
                <a:spcPct val="90000"/>
              </a:lnSpc>
              <a:spcBef>
                <a:spcPct val="40000"/>
              </a:spcBef>
              <a:defRPr/>
            </a:pPr>
            <a:r>
              <a:rPr lang="en-US" smtClean="0">
                <a:cs typeface="+mn-cs"/>
              </a:rPr>
              <a:t>More than 90% of cloning attempts fail to produce viable offspring</a:t>
            </a:r>
          </a:p>
          <a:p>
            <a:pPr eaLnBrk="1" hangingPunct="1">
              <a:lnSpc>
                <a:spcPct val="90000"/>
              </a:lnSpc>
              <a:spcBef>
                <a:spcPct val="40000"/>
              </a:spcBef>
              <a:defRPr/>
            </a:pPr>
            <a:r>
              <a:rPr lang="en-US" smtClean="0">
                <a:cs typeface="+mn-cs"/>
              </a:rPr>
              <a:t>Cloned animals tend to have more compromised immune function and higher rates of infection, tumor growth, and other disorders</a:t>
            </a:r>
          </a:p>
          <a:p>
            <a:pPr eaLnBrk="1" hangingPunct="1">
              <a:lnSpc>
                <a:spcPct val="90000"/>
              </a:lnSpc>
              <a:spcBef>
                <a:spcPct val="40000"/>
              </a:spcBef>
              <a:defRPr/>
            </a:pPr>
            <a:r>
              <a:rPr lang="en-US" smtClean="0">
                <a:cs typeface="+mn-cs"/>
              </a:rPr>
              <a:t>Many cloned animals have not lived long enough to generate good data about how clones age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fade">
                                      <p:cBhvr>
                                        <p:cTn id="7" dur="500"/>
                                        <p:tgtEl>
                                          <p:spTgt spid="362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fade">
                                      <p:cBhvr>
                                        <p:cTn id="12" dur="500"/>
                                        <p:tgtEl>
                                          <p:spTgt spid="362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fade">
                                      <p:cBhvr>
                                        <p:cTn id="17" dur="500"/>
                                        <p:tgtEl>
                                          <p:spTgt spid="362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US" sz="5400" smtClean="0">
                <a:cs typeface="+mj-cs"/>
              </a:rPr>
              <a:t>Cloning</a:t>
            </a:r>
          </a:p>
        </p:txBody>
      </p:sp>
      <p:sp>
        <p:nvSpPr>
          <p:cNvPr id="162819" name="Rectangle 3"/>
          <p:cNvSpPr>
            <a:spLocks noGrp="1" noChangeArrowheads="1"/>
          </p:cNvSpPr>
          <p:nvPr>
            <p:ph type="body" idx="1"/>
          </p:nvPr>
        </p:nvSpPr>
        <p:spPr>
          <a:xfrm>
            <a:off x="500063" y="2268538"/>
            <a:ext cx="8229600" cy="3887787"/>
          </a:xfrm>
        </p:spPr>
        <p:txBody>
          <a:bodyPr/>
          <a:lstStyle/>
          <a:p>
            <a:pPr marL="0" indent="0" eaLnBrk="1" hangingPunct="1">
              <a:lnSpc>
                <a:spcPct val="95000"/>
              </a:lnSpc>
              <a:buFont typeface="Wingdings" charset="0"/>
              <a:buNone/>
              <a:defRPr/>
            </a:pPr>
            <a:r>
              <a:rPr lang="en-US" sz="3600" dirty="0" smtClean="0">
                <a:cs typeface="+mn-cs"/>
              </a:rPr>
              <a:t>"The greatest worry many scientists have is that human clones - even if they don</a:t>
            </a:r>
            <a:r>
              <a:rPr lang="fr-FR" altLang="ja-JP" sz="3600" dirty="0" smtClean="0">
                <a:latin typeface="Arial"/>
                <a:cs typeface="+mn-cs"/>
              </a:rPr>
              <a:t>'</a:t>
            </a:r>
            <a:r>
              <a:rPr lang="en-US" sz="3600" dirty="0" smtClean="0">
                <a:cs typeface="+mn-cs"/>
              </a:rPr>
              <a:t>t have monstrous abnormalities in the womb - will need hip replacements in their teenage years and perhaps develop senile dementia by their twentieth birthday."</a:t>
            </a:r>
          </a:p>
        </p:txBody>
      </p:sp>
      <p:sp>
        <p:nvSpPr>
          <p:cNvPr id="162820" name="Text Box 4"/>
          <p:cNvSpPr txBox="1">
            <a:spLocks noChangeArrowheads="1"/>
          </p:cNvSpPr>
          <p:nvPr/>
        </p:nvSpPr>
        <p:spPr bwMode="auto">
          <a:xfrm>
            <a:off x="420688" y="1360488"/>
            <a:ext cx="8301037" cy="669925"/>
          </a:xfrm>
          <a:prstGeom prst="rect">
            <a:avLst/>
          </a:prstGeom>
          <a:solidFill>
            <a:schemeClr val="tx1"/>
          </a:solidFill>
          <a:ln w="28575">
            <a:solidFill>
              <a:srgbClr val="3366FF"/>
            </a:solidFill>
            <a:miter lim="800000"/>
            <a:headEnd/>
            <a:tailEnd/>
          </a:ln>
          <a:effectLst/>
          <a:extLst>
            <a:ext uri="{AF507438-7753-43e0-B8FC-AC1667EBCBE1}">
              <a14:hiddenEffects xmlns:a14="http://schemas.microsoft.com/office/drawing/2010/main">
                <a:effectLst>
                  <a:outerShdw blurRad="63500" dist="53882" dir="13500000" algn="ctr" rotWithShape="0">
                    <a:schemeClr val="tx1">
                      <a:alpha val="50000"/>
                    </a:schemeClr>
                  </a:outerShdw>
                </a:effectLst>
              </a14:hiddenEffects>
            </a:ext>
          </a:extLst>
        </p:spPr>
        <p:txBody>
          <a:bodyPr>
            <a:spAutoFit/>
          </a:bodyPr>
          <a:lstStyle/>
          <a:p>
            <a:pPr algn="ctr">
              <a:spcBef>
                <a:spcPct val="50000"/>
              </a:spcBef>
              <a:defRPr/>
            </a:pPr>
            <a:r>
              <a:rPr lang="en-US" sz="3600">
                <a:solidFill>
                  <a:schemeClr val="bg1"/>
                </a:solidFill>
                <a:cs typeface="+mn-cs"/>
              </a:rPr>
              <a:t>Cloning expert Dr. Patrick Dixon states: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p:cTn id="7" dur="500" fill="hold"/>
                                        <p:tgtEl>
                                          <p:spTgt spid="162820"/>
                                        </p:tgtEl>
                                        <p:attrNameLst>
                                          <p:attrName>ppt_w</p:attrName>
                                        </p:attrNameLst>
                                      </p:cBhvr>
                                      <p:tavLst>
                                        <p:tav tm="0">
                                          <p:val>
                                            <p:fltVal val="0"/>
                                          </p:val>
                                        </p:tav>
                                        <p:tav tm="100000">
                                          <p:val>
                                            <p:strVal val="#ppt_w"/>
                                          </p:val>
                                        </p:tav>
                                      </p:tavLst>
                                    </p:anim>
                                    <p:anim calcmode="lin" valueType="num">
                                      <p:cBhvr>
                                        <p:cTn id="8" dur="500" fill="hold"/>
                                        <p:tgtEl>
                                          <p:spTgt spid="1628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2819">
                                            <p:txEl>
                                              <p:pRg st="0" end="0"/>
                                            </p:txEl>
                                          </p:spTgt>
                                        </p:tgtEl>
                                        <p:attrNameLst>
                                          <p:attrName>style.visibility</p:attrName>
                                        </p:attrNameLst>
                                      </p:cBhvr>
                                      <p:to>
                                        <p:strVal val="visible"/>
                                      </p:to>
                                    </p:set>
                                    <p:animEffect transition="in" filter="fade">
                                      <p:cBhvr>
                                        <p:cTn id="13" dur="500"/>
                                        <p:tgtEl>
                                          <p:spTgt spid="162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2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eaLnBrk="1" hangingPunct="1">
              <a:defRPr/>
            </a:pPr>
            <a:r>
              <a:rPr lang="en-US" sz="5400" smtClean="0">
                <a:cs typeface="+mj-cs"/>
              </a:rPr>
              <a:t>Human Cloning</a:t>
            </a:r>
          </a:p>
        </p:txBody>
      </p:sp>
      <p:sp>
        <p:nvSpPr>
          <p:cNvPr id="363523" name="Rectangle 3"/>
          <p:cNvSpPr>
            <a:spLocks noGrp="1" noChangeArrowheads="1"/>
          </p:cNvSpPr>
          <p:nvPr>
            <p:ph type="body" idx="1"/>
          </p:nvPr>
        </p:nvSpPr>
        <p:spPr>
          <a:xfrm>
            <a:off x="412750" y="2408238"/>
            <a:ext cx="8229600" cy="2566987"/>
          </a:xfrm>
        </p:spPr>
        <p:txBody>
          <a:bodyPr/>
          <a:lstStyle/>
          <a:p>
            <a:pPr marL="0" indent="0" eaLnBrk="1" hangingPunct="1">
              <a:buFont typeface="Wingdings" charset="0"/>
              <a:buNone/>
              <a:defRPr/>
            </a:pPr>
            <a:r>
              <a:rPr lang="en-US" sz="3600" smtClean="0">
                <a:cs typeface="+mn-cs"/>
              </a:rPr>
              <a:t>Why would anyone in their right mind want to clone a baby when animal cloning can go disastrously wrong? </a:t>
            </a:r>
          </a:p>
        </p:txBody>
      </p:sp>
      <p:sp>
        <p:nvSpPr>
          <p:cNvPr id="363524" name="Text Box 4"/>
          <p:cNvSpPr txBox="1">
            <a:spLocks noChangeArrowheads="1"/>
          </p:cNvSpPr>
          <p:nvPr/>
        </p:nvSpPr>
        <p:spPr bwMode="auto">
          <a:xfrm>
            <a:off x="2919413" y="1335088"/>
            <a:ext cx="3308350" cy="739775"/>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b="1">
                <a:solidFill>
                  <a:schemeClr val="bg1"/>
                </a:solidFill>
                <a:effectLst>
                  <a:outerShdw blurRad="38100" dist="38100" dir="2700000" algn="tl">
                    <a:srgbClr val="808080"/>
                  </a:outerShdw>
                </a:effectLst>
                <a:cs typeface="+mn-cs"/>
              </a:rPr>
              <a:t>Question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p:cTn id="7" dur="500" fill="hold"/>
                                        <p:tgtEl>
                                          <p:spTgt spid="363524"/>
                                        </p:tgtEl>
                                        <p:attrNameLst>
                                          <p:attrName>ppt_w</p:attrName>
                                        </p:attrNameLst>
                                      </p:cBhvr>
                                      <p:tavLst>
                                        <p:tav tm="0">
                                          <p:val>
                                            <p:fltVal val="0"/>
                                          </p:val>
                                        </p:tav>
                                        <p:tav tm="100000">
                                          <p:val>
                                            <p:strVal val="#ppt_w"/>
                                          </p:val>
                                        </p:tav>
                                      </p:tavLst>
                                    </p:anim>
                                    <p:anim calcmode="lin" valueType="num">
                                      <p:cBhvr>
                                        <p:cTn id="8" dur="500" fill="hold"/>
                                        <p:tgtEl>
                                          <p:spTgt spid="3635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63523">
                                            <p:txEl>
                                              <p:pRg st="0" end="0"/>
                                            </p:txEl>
                                          </p:spTgt>
                                        </p:tgtEl>
                                        <p:attrNameLst>
                                          <p:attrName>style.visibility</p:attrName>
                                        </p:attrNameLst>
                                      </p:cBhvr>
                                      <p:to>
                                        <p:strVal val="visible"/>
                                      </p:to>
                                    </p:set>
                                    <p:animEffect transition="in" filter="fade">
                                      <p:cBhvr>
                                        <p:cTn id="13" dur="500"/>
                                        <p:tgtEl>
                                          <p:spTgt spid="363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P spid="3635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smtClean="0">
                <a:cs typeface="+mj-cs"/>
              </a:rPr>
              <a:t>Something New: Telomerase</a:t>
            </a:r>
          </a:p>
        </p:txBody>
      </p:sp>
      <p:sp>
        <p:nvSpPr>
          <p:cNvPr id="206851" name="Rectangle 3"/>
          <p:cNvSpPr>
            <a:spLocks noGrp="1" noChangeArrowheads="1"/>
          </p:cNvSpPr>
          <p:nvPr>
            <p:ph type="body" idx="1"/>
          </p:nvPr>
        </p:nvSpPr>
        <p:spPr>
          <a:xfrm>
            <a:off x="180975" y="1273175"/>
            <a:ext cx="8694738" cy="4862513"/>
          </a:xfrm>
        </p:spPr>
        <p:txBody>
          <a:bodyPr/>
          <a:lstStyle/>
          <a:p>
            <a:pPr eaLnBrk="1" hangingPunct="1">
              <a:spcBef>
                <a:spcPct val="40000"/>
              </a:spcBef>
              <a:defRPr/>
            </a:pPr>
            <a:r>
              <a:rPr lang="en-US" smtClean="0">
                <a:cs typeface="+mn-cs"/>
              </a:rPr>
              <a:t>Telomerase is an enzyme capable of increasing telomere length</a:t>
            </a:r>
          </a:p>
          <a:p>
            <a:pPr eaLnBrk="1" hangingPunct="1">
              <a:spcBef>
                <a:spcPct val="40000"/>
              </a:spcBef>
              <a:defRPr/>
            </a:pPr>
            <a:r>
              <a:rPr lang="en-US" smtClean="0">
                <a:cs typeface="+mn-cs"/>
              </a:rPr>
              <a:t>Telomerase is active almost exclusively in cancer cells</a:t>
            </a:r>
          </a:p>
          <a:p>
            <a:pPr eaLnBrk="1" hangingPunct="1">
              <a:spcBef>
                <a:spcPct val="40000"/>
              </a:spcBef>
              <a:defRPr/>
            </a:pPr>
            <a:r>
              <a:rPr lang="en-US" smtClean="0">
                <a:cs typeface="+mn-cs"/>
              </a:rPr>
              <a:t>By turning on telomerase, function can be restored to the shortest telomeres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5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fade">
                                      <p:cBhvr>
                                        <p:cTn id="12" dur="500"/>
                                        <p:tgtEl>
                                          <p:spTgt spid="206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fade">
                                      <p:cBhvr>
                                        <p:cTn id="17" dur="5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mtClean="0">
                <a:cs typeface="+mj-cs"/>
              </a:rPr>
              <a:t>Something New: Telomerase</a:t>
            </a:r>
          </a:p>
        </p:txBody>
      </p:sp>
      <p:sp>
        <p:nvSpPr>
          <p:cNvPr id="376835" name="Rectangle 3"/>
          <p:cNvSpPr>
            <a:spLocks noGrp="1" noChangeArrowheads="1"/>
          </p:cNvSpPr>
          <p:nvPr>
            <p:ph type="body" idx="1"/>
          </p:nvPr>
        </p:nvSpPr>
        <p:spPr>
          <a:xfrm>
            <a:off x="319088" y="4716463"/>
            <a:ext cx="8229600" cy="1697037"/>
          </a:xfrm>
        </p:spPr>
        <p:txBody>
          <a:bodyPr/>
          <a:lstStyle/>
          <a:p>
            <a:pPr eaLnBrk="1" hangingPunct="1">
              <a:defRPr/>
            </a:pPr>
            <a:r>
              <a:rPr lang="en-US" smtClean="0">
                <a:cs typeface="+mn-cs"/>
              </a:rPr>
              <a:t>Prolongs the life of some cells by repairing the ends of DNA (increasing telomere length)</a:t>
            </a:r>
          </a:p>
        </p:txBody>
      </p:sp>
      <p:sp>
        <p:nvSpPr>
          <p:cNvPr id="376836" name="Text Box 4"/>
          <p:cNvSpPr txBox="1">
            <a:spLocks noChangeArrowheads="1"/>
          </p:cNvSpPr>
          <p:nvPr/>
        </p:nvSpPr>
        <p:spPr bwMode="auto">
          <a:xfrm>
            <a:off x="260350" y="1217613"/>
            <a:ext cx="7489825"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FF9933"/>
              </a:buClr>
              <a:buSzPct val="70000"/>
              <a:buFont typeface="Wingdings" charset="0"/>
              <a:buChar char="u"/>
              <a:defRPr/>
            </a:pPr>
            <a:r>
              <a:rPr lang="en-US" sz="3200" smtClean="0">
                <a:solidFill>
                  <a:schemeClr val="bg1"/>
                </a:solidFill>
                <a:cs typeface="+mn-cs"/>
              </a:rPr>
              <a:t>Contains both an RNA and protein component (reverse transcript)</a:t>
            </a:r>
          </a:p>
        </p:txBody>
      </p:sp>
      <p:grpSp>
        <p:nvGrpSpPr>
          <p:cNvPr id="376844" name="Group 12"/>
          <p:cNvGrpSpPr>
            <a:grpSpLocks/>
          </p:cNvGrpSpPr>
          <p:nvPr/>
        </p:nvGrpSpPr>
        <p:grpSpPr bwMode="auto">
          <a:xfrm>
            <a:off x="1830388" y="2466975"/>
            <a:ext cx="5245100" cy="596900"/>
            <a:chOff x="1138" y="1655"/>
            <a:chExt cx="3304" cy="376"/>
          </a:xfrm>
        </p:grpSpPr>
        <p:sp>
          <p:nvSpPr>
            <p:cNvPr id="67594" name="WordArt 5"/>
            <p:cNvSpPr>
              <a:spLocks noChangeArrowheads="1" noChangeShapeType="1" noTextEdit="1"/>
            </p:cNvSpPr>
            <p:nvPr/>
          </p:nvSpPr>
          <p:spPr bwMode="auto">
            <a:xfrm>
              <a:off x="1138" y="1715"/>
              <a:ext cx="684" cy="293"/>
            </a:xfrm>
            <a:prstGeom prst="rect">
              <a:avLst/>
            </a:prstGeom>
          </p:spPr>
          <p:txBody>
            <a:bodyPr wrap="none" fromWordArt="1">
              <a:prstTxWarp prst="textPlain">
                <a:avLst>
                  <a:gd name="adj" fmla="val 50000"/>
                </a:avLst>
              </a:prstTxWarp>
            </a:bodyPr>
            <a:lstStyle/>
            <a:p>
              <a:pPr algn="ctr"/>
              <a:r>
                <a:rPr lang="en-US" sz="3600" i="1" kern="10">
                  <a:ln w="9525">
                    <a:solidFill>
                      <a:srgbClr val="000066"/>
                    </a:solidFill>
                    <a:round/>
                    <a:headEnd/>
                    <a:tailEnd/>
                  </a:ln>
                  <a:solidFill>
                    <a:srgbClr val="33CC33"/>
                  </a:solidFill>
                  <a:effectLst>
                    <a:outerShdw blurRad="63500" dist="38099" dir="2700000" algn="ctr" rotWithShape="0">
                      <a:srgbClr val="000000">
                        <a:alpha val="79999"/>
                      </a:srgbClr>
                    </a:outerShdw>
                  </a:effectLst>
                  <a:latin typeface="Arial Black"/>
                  <a:ea typeface="Arial Black"/>
                  <a:cs typeface="Arial Black"/>
                </a:rPr>
                <a:t>DNA</a:t>
              </a:r>
            </a:p>
          </p:txBody>
        </p:sp>
        <p:sp>
          <p:nvSpPr>
            <p:cNvPr id="67595" name="WordArt 6"/>
            <p:cNvSpPr>
              <a:spLocks noChangeArrowheads="1" noChangeShapeType="1" noTextEdit="1"/>
            </p:cNvSpPr>
            <p:nvPr/>
          </p:nvSpPr>
          <p:spPr bwMode="auto">
            <a:xfrm>
              <a:off x="3758" y="1738"/>
              <a:ext cx="684" cy="293"/>
            </a:xfrm>
            <a:prstGeom prst="rect">
              <a:avLst/>
            </a:prstGeom>
          </p:spPr>
          <p:txBody>
            <a:bodyPr wrap="none" fromWordArt="1">
              <a:prstTxWarp prst="textPlain">
                <a:avLst>
                  <a:gd name="adj" fmla="val 50000"/>
                </a:avLst>
              </a:prstTxWarp>
            </a:bodyPr>
            <a:lstStyle/>
            <a:p>
              <a:pPr algn="ctr"/>
              <a:r>
                <a:rPr lang="en-US" sz="3600" i="1" kern="10">
                  <a:ln w="9525">
                    <a:solidFill>
                      <a:srgbClr val="333300"/>
                    </a:solidFill>
                    <a:round/>
                    <a:headEnd/>
                    <a:tailEnd/>
                  </a:ln>
                  <a:solidFill>
                    <a:srgbClr val="33CC33"/>
                  </a:solidFill>
                  <a:effectLst>
                    <a:outerShdw blurRad="63500" dist="38099" dir="2700000" algn="ctr" rotWithShape="0">
                      <a:srgbClr val="000000">
                        <a:alpha val="79999"/>
                      </a:srgbClr>
                    </a:outerShdw>
                  </a:effectLst>
                  <a:latin typeface="Arial Black"/>
                  <a:ea typeface="Arial Black"/>
                  <a:cs typeface="Arial Black"/>
                </a:rPr>
                <a:t>RNA</a:t>
              </a:r>
            </a:p>
          </p:txBody>
        </p:sp>
        <p:sp>
          <p:nvSpPr>
            <p:cNvPr id="376839" name="Text Box 7"/>
            <p:cNvSpPr txBox="1">
              <a:spLocks noChangeArrowheads="1"/>
            </p:cNvSpPr>
            <p:nvPr/>
          </p:nvSpPr>
          <p:spPr bwMode="auto">
            <a:xfrm>
              <a:off x="1938" y="1655"/>
              <a:ext cx="1573" cy="32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chemeClr val="bg1"/>
                  </a:solidFill>
                  <a:cs typeface="+mn-cs"/>
                </a:rPr>
                <a:t>Transcription</a:t>
              </a:r>
            </a:p>
          </p:txBody>
        </p:sp>
        <p:sp>
          <p:nvSpPr>
            <p:cNvPr id="376840" name="Line 8"/>
            <p:cNvSpPr>
              <a:spLocks noChangeShapeType="1"/>
            </p:cNvSpPr>
            <p:nvPr/>
          </p:nvSpPr>
          <p:spPr bwMode="auto">
            <a:xfrm>
              <a:off x="1902" y="1975"/>
              <a:ext cx="1810" cy="0"/>
            </a:xfrm>
            <a:prstGeom prst="line">
              <a:avLst/>
            </a:prstGeom>
            <a:noFill/>
            <a:ln w="1016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76847" name="Group 15"/>
          <p:cNvGrpSpPr>
            <a:grpSpLocks/>
          </p:cNvGrpSpPr>
          <p:nvPr/>
        </p:nvGrpSpPr>
        <p:grpSpPr bwMode="auto">
          <a:xfrm>
            <a:off x="1830388" y="3449638"/>
            <a:ext cx="5245100" cy="969962"/>
            <a:chOff x="1153" y="2047"/>
            <a:chExt cx="3304" cy="611"/>
          </a:xfrm>
        </p:grpSpPr>
        <p:sp>
          <p:nvSpPr>
            <p:cNvPr id="67590" name="WordArt 9"/>
            <p:cNvSpPr>
              <a:spLocks noChangeArrowheads="1" noChangeShapeType="1" noTextEdit="1"/>
            </p:cNvSpPr>
            <p:nvPr/>
          </p:nvSpPr>
          <p:spPr bwMode="auto">
            <a:xfrm>
              <a:off x="1153" y="2342"/>
              <a:ext cx="684" cy="293"/>
            </a:xfrm>
            <a:prstGeom prst="rect">
              <a:avLst/>
            </a:prstGeom>
          </p:spPr>
          <p:txBody>
            <a:bodyPr wrap="none" fromWordArt="1">
              <a:prstTxWarp prst="textPlain">
                <a:avLst>
                  <a:gd name="adj" fmla="val 50000"/>
                </a:avLst>
              </a:prstTxWarp>
            </a:bodyPr>
            <a:lstStyle/>
            <a:p>
              <a:pPr algn="ctr"/>
              <a:r>
                <a:rPr lang="en-US" sz="3600" i="1" kern="10">
                  <a:ln w="9525">
                    <a:solidFill>
                      <a:srgbClr val="333300"/>
                    </a:solidFill>
                    <a:round/>
                    <a:headEnd/>
                    <a:tailEnd/>
                  </a:ln>
                  <a:solidFill>
                    <a:srgbClr val="33CC33"/>
                  </a:solidFill>
                  <a:effectLst>
                    <a:outerShdw blurRad="63500" dist="38099" dir="2700000" algn="ctr" rotWithShape="0">
                      <a:srgbClr val="000000">
                        <a:alpha val="79999"/>
                      </a:srgbClr>
                    </a:outerShdw>
                  </a:effectLst>
                  <a:latin typeface="Arial Black"/>
                  <a:ea typeface="Arial Black"/>
                  <a:cs typeface="Arial Black"/>
                </a:rPr>
                <a:t>DNA</a:t>
              </a:r>
            </a:p>
          </p:txBody>
        </p:sp>
        <p:sp>
          <p:nvSpPr>
            <p:cNvPr id="67591" name="WordArt 10"/>
            <p:cNvSpPr>
              <a:spLocks noChangeArrowheads="1" noChangeShapeType="1" noTextEdit="1"/>
            </p:cNvSpPr>
            <p:nvPr/>
          </p:nvSpPr>
          <p:spPr bwMode="auto">
            <a:xfrm>
              <a:off x="3773" y="2365"/>
              <a:ext cx="684" cy="293"/>
            </a:xfrm>
            <a:prstGeom prst="rect">
              <a:avLst/>
            </a:prstGeom>
          </p:spPr>
          <p:txBody>
            <a:bodyPr wrap="none" fromWordArt="1">
              <a:prstTxWarp prst="textPlain">
                <a:avLst>
                  <a:gd name="adj" fmla="val 50000"/>
                </a:avLst>
              </a:prstTxWarp>
            </a:bodyPr>
            <a:lstStyle/>
            <a:p>
              <a:pPr algn="ctr"/>
              <a:r>
                <a:rPr lang="en-US" sz="3600" i="1" kern="10">
                  <a:ln w="9525">
                    <a:solidFill>
                      <a:srgbClr val="333300"/>
                    </a:solidFill>
                    <a:round/>
                    <a:headEnd/>
                    <a:tailEnd/>
                  </a:ln>
                  <a:solidFill>
                    <a:srgbClr val="33CC33"/>
                  </a:solidFill>
                  <a:effectLst>
                    <a:outerShdw blurRad="63500" dist="38099" dir="2700000" algn="ctr" rotWithShape="0">
                      <a:srgbClr val="000000">
                        <a:alpha val="79999"/>
                      </a:srgbClr>
                    </a:outerShdw>
                  </a:effectLst>
                  <a:latin typeface="Arial Black"/>
                  <a:ea typeface="Arial Black"/>
                  <a:cs typeface="Arial Black"/>
                </a:rPr>
                <a:t>RNA</a:t>
              </a:r>
            </a:p>
          </p:txBody>
        </p:sp>
        <p:sp>
          <p:nvSpPr>
            <p:cNvPr id="376843" name="Line 11"/>
            <p:cNvSpPr>
              <a:spLocks noChangeShapeType="1"/>
            </p:cNvSpPr>
            <p:nvPr/>
          </p:nvSpPr>
          <p:spPr bwMode="auto">
            <a:xfrm flipH="1">
              <a:off x="1902" y="2536"/>
              <a:ext cx="1810" cy="0"/>
            </a:xfrm>
            <a:prstGeom prst="line">
              <a:avLst/>
            </a:prstGeom>
            <a:noFill/>
            <a:ln w="1016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76846" name="Text Box 14"/>
            <p:cNvSpPr txBox="1">
              <a:spLocks noChangeArrowheads="1"/>
            </p:cNvSpPr>
            <p:nvPr/>
          </p:nvSpPr>
          <p:spPr bwMode="auto">
            <a:xfrm>
              <a:off x="2149" y="2047"/>
              <a:ext cx="1399" cy="51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5000"/>
                </a:lnSpc>
                <a:defRPr/>
              </a:pPr>
              <a:r>
                <a:rPr lang="en-US">
                  <a:solidFill>
                    <a:schemeClr val="bg1"/>
                  </a:solidFill>
                  <a:cs typeface="+mn-cs"/>
                </a:rPr>
                <a:t>Reverse</a:t>
              </a:r>
            </a:p>
            <a:p>
              <a:pPr algn="ctr">
                <a:lnSpc>
                  <a:spcPct val="85000"/>
                </a:lnSpc>
                <a:defRPr/>
              </a:pPr>
              <a:r>
                <a:rPr lang="en-US">
                  <a:solidFill>
                    <a:schemeClr val="bg1"/>
                  </a:solidFill>
                  <a:cs typeface="+mn-cs"/>
                </a:rPr>
                <a:t>transcription</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6836"/>
                                        </p:tgtEl>
                                        <p:attrNameLst>
                                          <p:attrName>style.visibility</p:attrName>
                                        </p:attrNameLst>
                                      </p:cBhvr>
                                      <p:to>
                                        <p:strVal val="visible"/>
                                      </p:to>
                                    </p:set>
                                    <p:animEffect transition="in" filter="fade">
                                      <p:cBhvr>
                                        <p:cTn id="7" dur="500"/>
                                        <p:tgtEl>
                                          <p:spTgt spid="376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6844"/>
                                        </p:tgtEl>
                                        <p:attrNameLst>
                                          <p:attrName>style.visibility</p:attrName>
                                        </p:attrNameLst>
                                      </p:cBhvr>
                                      <p:to>
                                        <p:strVal val="visible"/>
                                      </p:to>
                                    </p:set>
                                    <p:animEffect transition="in" filter="wipe(left)">
                                      <p:cBhvr>
                                        <p:cTn id="12" dur="1000"/>
                                        <p:tgtEl>
                                          <p:spTgt spid="376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76847"/>
                                        </p:tgtEl>
                                        <p:attrNameLst>
                                          <p:attrName>style.visibility</p:attrName>
                                        </p:attrNameLst>
                                      </p:cBhvr>
                                      <p:to>
                                        <p:strVal val="visible"/>
                                      </p:to>
                                    </p:set>
                                    <p:animEffect transition="in" filter="wipe(right)">
                                      <p:cBhvr>
                                        <p:cTn id="17" dur="1000"/>
                                        <p:tgtEl>
                                          <p:spTgt spid="376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6835">
                                            <p:txEl>
                                              <p:pRg st="0" end="0"/>
                                            </p:txEl>
                                          </p:spTgt>
                                        </p:tgtEl>
                                        <p:attrNameLst>
                                          <p:attrName>style.visibility</p:attrName>
                                        </p:attrNameLst>
                                      </p:cBhvr>
                                      <p:to>
                                        <p:strVal val="visible"/>
                                      </p:to>
                                    </p:set>
                                    <p:animEffect transition="in" filter="fade">
                                      <p:cBhvr>
                                        <p:cTn id="22" dur="500"/>
                                        <p:tgtEl>
                                          <p:spTgt spid="376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mtClean="0">
                <a:cs typeface="+mj-cs"/>
              </a:rPr>
              <a:t>Something New: Telomerase</a:t>
            </a:r>
          </a:p>
        </p:txBody>
      </p:sp>
      <p:sp>
        <p:nvSpPr>
          <p:cNvPr id="378883" name="Rectangle 3"/>
          <p:cNvSpPr>
            <a:spLocks noGrp="1" noChangeArrowheads="1"/>
          </p:cNvSpPr>
          <p:nvPr>
            <p:ph type="body" idx="1"/>
          </p:nvPr>
        </p:nvSpPr>
        <p:spPr>
          <a:xfrm>
            <a:off x="355600" y="2613025"/>
            <a:ext cx="8229600" cy="2405063"/>
          </a:xfrm>
        </p:spPr>
        <p:txBody>
          <a:bodyPr/>
          <a:lstStyle/>
          <a:p>
            <a:pPr eaLnBrk="1" hangingPunct="1">
              <a:defRPr/>
            </a:pPr>
            <a:r>
              <a:rPr lang="en-US" smtClean="0">
                <a:cs typeface="+mn-cs"/>
              </a:rPr>
              <a:t>After birth operates at low levels in normal cells</a:t>
            </a:r>
          </a:p>
          <a:p>
            <a:pPr eaLnBrk="1" hangingPunct="1">
              <a:defRPr/>
            </a:pPr>
            <a:r>
              <a:rPr lang="en-US" smtClean="0">
                <a:cs typeface="+mn-cs"/>
              </a:rPr>
              <a:t>Operates rapidly in cancer cells, bone marrow, and skin </a:t>
            </a:r>
          </a:p>
        </p:txBody>
      </p:sp>
      <p:sp>
        <p:nvSpPr>
          <p:cNvPr id="378884" name="Text Box 4"/>
          <p:cNvSpPr txBox="1">
            <a:spLocks noChangeArrowheads="1"/>
          </p:cNvSpPr>
          <p:nvPr/>
        </p:nvSpPr>
        <p:spPr bwMode="auto">
          <a:xfrm>
            <a:off x="377825" y="1335088"/>
            <a:ext cx="8170863"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FF9933"/>
              </a:buClr>
              <a:buSzPct val="70000"/>
              <a:buFont typeface="Wingdings" charset="0"/>
              <a:buChar char="u"/>
              <a:defRPr/>
            </a:pPr>
            <a:r>
              <a:rPr lang="en-US" sz="3200" smtClean="0">
                <a:solidFill>
                  <a:schemeClr val="bg1"/>
                </a:solidFill>
                <a:cs typeface="+mn-cs"/>
              </a:rPr>
              <a:t>Active in early fetal development when cells are rapidly dividing</a:t>
            </a:r>
          </a:p>
        </p:txBody>
      </p:sp>
      <p:sp>
        <p:nvSpPr>
          <p:cNvPr id="378885" name="Text Box 5"/>
          <p:cNvSpPr txBox="1">
            <a:spLocks noChangeArrowheads="1"/>
          </p:cNvSpPr>
          <p:nvPr/>
        </p:nvSpPr>
        <p:spPr bwMode="auto">
          <a:xfrm>
            <a:off x="508000" y="5184775"/>
            <a:ext cx="8272463" cy="669925"/>
          </a:xfrm>
          <a:prstGeom prst="rect">
            <a:avLst/>
          </a:prstGeom>
          <a:solidFill>
            <a:schemeClr val="tx1"/>
          </a:solidFill>
          <a:ln w="28575">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effectLst>
                  <a:outerShdw blurRad="38100" dist="38100" dir="2700000" algn="tl">
                    <a:srgbClr val="808080"/>
                  </a:outerShdw>
                </a:effectLst>
                <a:cs typeface="+mn-cs"/>
              </a:rPr>
              <a:t>Will this solve the problem of cloning?</a:t>
            </a:r>
          </a:p>
        </p:txBody>
      </p:sp>
      <p:sp>
        <p:nvSpPr>
          <p:cNvPr id="378886" name="WordArt 6"/>
          <p:cNvSpPr>
            <a:spLocks noChangeArrowheads="1" noChangeShapeType="1" noTextEdit="1"/>
          </p:cNvSpPr>
          <p:nvPr/>
        </p:nvSpPr>
        <p:spPr bwMode="auto">
          <a:xfrm>
            <a:off x="1438275" y="4959350"/>
            <a:ext cx="6030913" cy="1271588"/>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DDDDDD"/>
              </a:extrusionClr>
            </a:sp3d>
          </a:bodyPr>
          <a:lstStyle/>
          <a:p>
            <a:pPr algn="ctr"/>
            <a:r>
              <a:rPr lang="en-US" sz="3600" kern="10">
                <a:ln w="9525">
                  <a:round/>
                  <a:headEnd/>
                  <a:tailEnd/>
                </a:ln>
                <a:solidFill>
                  <a:srgbClr val="000000"/>
                </a:solidFill>
                <a:latin typeface="Arial Black"/>
                <a:ea typeface="Arial Black"/>
                <a:cs typeface="Arial Black"/>
              </a:rPr>
              <a:t>Maybe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fade">
                                      <p:cBhvr>
                                        <p:cTn id="7" dur="500"/>
                                        <p:tgtEl>
                                          <p:spTgt spid="378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883">
                                            <p:txEl>
                                              <p:pRg st="0" end="0"/>
                                            </p:txEl>
                                          </p:spTgt>
                                        </p:tgtEl>
                                        <p:attrNameLst>
                                          <p:attrName>style.visibility</p:attrName>
                                        </p:attrNameLst>
                                      </p:cBhvr>
                                      <p:to>
                                        <p:strVal val="visible"/>
                                      </p:to>
                                    </p:set>
                                    <p:animEffect transition="in" filter="fade">
                                      <p:cBhvr>
                                        <p:cTn id="12" dur="500"/>
                                        <p:tgtEl>
                                          <p:spTgt spid="378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883">
                                            <p:txEl>
                                              <p:pRg st="1" end="1"/>
                                            </p:txEl>
                                          </p:spTgt>
                                        </p:tgtEl>
                                        <p:attrNameLst>
                                          <p:attrName>style.visibility</p:attrName>
                                        </p:attrNameLst>
                                      </p:cBhvr>
                                      <p:to>
                                        <p:strVal val="visible"/>
                                      </p:to>
                                    </p:set>
                                    <p:animEffect transition="in" filter="fade">
                                      <p:cBhvr>
                                        <p:cTn id="17" dur="500"/>
                                        <p:tgtEl>
                                          <p:spTgt spid="378883">
                                            <p:txEl>
                                              <p:pRg st="1" end="1"/>
                                            </p:txEl>
                                          </p:spTgt>
                                        </p:tgtEl>
                                      </p:cBhvr>
                                    </p:animEffect>
                                  </p:childTnLst>
                                </p:cTn>
                              </p:par>
                            </p:childTnLst>
                          </p:cTn>
                        </p:par>
                        <p:par>
                          <p:cTn id="18" fill="hold" nodeType="afterGroup">
                            <p:stCondLst>
                              <p:cond delay="500"/>
                            </p:stCondLst>
                            <p:childTnLst>
                              <p:par>
                                <p:cTn id="19" presetID="17" presetClass="entr" presetSubtype="10" fill="hold" grpId="0" nodeType="afterEffect">
                                  <p:stCondLst>
                                    <p:cond delay="1000"/>
                                  </p:stCondLst>
                                  <p:childTnLst>
                                    <p:set>
                                      <p:cBhvr>
                                        <p:cTn id="20" dur="1" fill="hold">
                                          <p:stCondLst>
                                            <p:cond delay="0"/>
                                          </p:stCondLst>
                                        </p:cTn>
                                        <p:tgtEl>
                                          <p:spTgt spid="378885"/>
                                        </p:tgtEl>
                                        <p:attrNameLst>
                                          <p:attrName>style.visibility</p:attrName>
                                        </p:attrNameLst>
                                      </p:cBhvr>
                                      <p:to>
                                        <p:strVal val="visible"/>
                                      </p:to>
                                    </p:set>
                                    <p:anim calcmode="lin" valueType="num">
                                      <p:cBhvr>
                                        <p:cTn id="21" dur="1000" fill="hold"/>
                                        <p:tgtEl>
                                          <p:spTgt spid="378885"/>
                                        </p:tgtEl>
                                        <p:attrNameLst>
                                          <p:attrName>ppt_w</p:attrName>
                                        </p:attrNameLst>
                                      </p:cBhvr>
                                      <p:tavLst>
                                        <p:tav tm="0">
                                          <p:val>
                                            <p:fltVal val="0"/>
                                          </p:val>
                                        </p:tav>
                                        <p:tav tm="100000">
                                          <p:val>
                                            <p:strVal val="#ppt_w"/>
                                          </p:val>
                                        </p:tav>
                                      </p:tavLst>
                                    </p:anim>
                                    <p:anim calcmode="lin" valueType="num">
                                      <p:cBhvr>
                                        <p:cTn id="22" dur="1000" fill="hold"/>
                                        <p:tgtEl>
                                          <p:spTgt spid="378885"/>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1" nodeType="clickEffect">
                                  <p:stCondLst>
                                    <p:cond delay="0"/>
                                  </p:stCondLst>
                                  <p:childTnLst>
                                    <p:animEffect transition="out" filter="barn(inVertical)">
                                      <p:cBhvr>
                                        <p:cTn id="26" dur="500"/>
                                        <p:tgtEl>
                                          <p:spTgt spid="378885"/>
                                        </p:tgtEl>
                                      </p:cBhvr>
                                    </p:animEffect>
                                    <p:set>
                                      <p:cBhvr>
                                        <p:cTn id="27" dur="1" fill="hold">
                                          <p:stCondLst>
                                            <p:cond delay="499"/>
                                          </p:stCondLst>
                                        </p:cTn>
                                        <p:tgtEl>
                                          <p:spTgt spid="378885"/>
                                        </p:tgtEl>
                                        <p:attrNameLst>
                                          <p:attrName>style.visibility</p:attrName>
                                        </p:attrNameLst>
                                      </p:cBhvr>
                                      <p:to>
                                        <p:strVal val="hidden"/>
                                      </p:to>
                                    </p:set>
                                  </p:childTnLst>
                                </p:cTn>
                              </p:par>
                            </p:childTnLst>
                          </p:cTn>
                        </p:par>
                        <p:par>
                          <p:cTn id="28" fill="hold" nodeType="afterGroup">
                            <p:stCondLst>
                              <p:cond delay="500"/>
                            </p:stCondLst>
                            <p:childTnLst>
                              <p:par>
                                <p:cTn id="29" presetID="21" presetClass="entr" presetSubtype="4" fill="hold" grpId="0" nodeType="afterEffect">
                                  <p:stCondLst>
                                    <p:cond delay="0"/>
                                  </p:stCondLst>
                                  <p:childTnLst>
                                    <p:set>
                                      <p:cBhvr>
                                        <p:cTn id="30" dur="1" fill="hold">
                                          <p:stCondLst>
                                            <p:cond delay="0"/>
                                          </p:stCondLst>
                                        </p:cTn>
                                        <p:tgtEl>
                                          <p:spTgt spid="378886"/>
                                        </p:tgtEl>
                                        <p:attrNameLst>
                                          <p:attrName>style.visibility</p:attrName>
                                        </p:attrNameLst>
                                      </p:cBhvr>
                                      <p:to>
                                        <p:strVal val="visible"/>
                                      </p:to>
                                    </p:set>
                                    <p:animEffect transition="in" filter="wheel(4)">
                                      <p:cBhvr>
                                        <p:cTn id="31" dur="5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P spid="378884" grpId="0"/>
      <p:bldP spid="378885" grpId="0" animBg="1"/>
      <p:bldP spid="378885" grpId="1" animBg="1"/>
      <p:bldP spid="3788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defRPr/>
            </a:pPr>
            <a:r>
              <a:rPr lang="en-US" sz="5400" smtClean="0">
                <a:cs typeface="+mj-cs"/>
              </a:rPr>
              <a:t>Telomerase</a:t>
            </a:r>
          </a:p>
        </p:txBody>
      </p:sp>
      <p:sp>
        <p:nvSpPr>
          <p:cNvPr id="384003" name="Rectangle 3"/>
          <p:cNvSpPr>
            <a:spLocks noGrp="1" noChangeArrowheads="1"/>
          </p:cNvSpPr>
          <p:nvPr>
            <p:ph type="body" idx="1"/>
          </p:nvPr>
        </p:nvSpPr>
        <p:spPr>
          <a:xfrm>
            <a:off x="209550" y="2686050"/>
            <a:ext cx="8934450" cy="3554413"/>
          </a:xfrm>
        </p:spPr>
        <p:txBody>
          <a:bodyPr/>
          <a:lstStyle/>
          <a:p>
            <a:pPr eaLnBrk="1" hangingPunct="1">
              <a:spcBef>
                <a:spcPct val="50000"/>
              </a:spcBef>
              <a:defRPr/>
            </a:pPr>
            <a:r>
              <a:rPr lang="en-US" dirty="0" smtClean="0">
                <a:cs typeface="+mn-cs"/>
              </a:rPr>
              <a:t>Telomerase inhibitors can</a:t>
            </a:r>
            <a:r>
              <a:rPr lang="fr-FR" dirty="0" smtClean="0">
                <a:cs typeface="+mn-cs"/>
              </a:rPr>
              <a:t>'</a:t>
            </a:r>
            <a:r>
              <a:rPr lang="en-US" dirty="0" smtClean="0">
                <a:cs typeface="+mn-cs"/>
              </a:rPr>
              <a:t>t completely eliminate all cancers. A minority of cancers use an alternative pathway for telomere lengthening</a:t>
            </a:r>
          </a:p>
          <a:p>
            <a:pPr eaLnBrk="1" hangingPunct="1">
              <a:spcBef>
                <a:spcPct val="50000"/>
              </a:spcBef>
              <a:defRPr/>
            </a:pPr>
            <a:r>
              <a:rPr lang="en-US" dirty="0" smtClean="0">
                <a:cs typeface="+mn-cs"/>
              </a:rPr>
              <a:t>Telomere maintenance is more complex than simply the maintenance of length, overall structure of the telomere is also important</a:t>
            </a:r>
          </a:p>
        </p:txBody>
      </p:sp>
      <p:sp>
        <p:nvSpPr>
          <p:cNvPr id="384004" name="Text Box 4"/>
          <p:cNvSpPr txBox="1">
            <a:spLocks noChangeArrowheads="1"/>
          </p:cNvSpPr>
          <p:nvPr/>
        </p:nvSpPr>
        <p:spPr bwMode="auto">
          <a:xfrm>
            <a:off x="260350" y="1189038"/>
            <a:ext cx="8418513" cy="14065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nSpc>
                <a:spcPct val="90000"/>
              </a:lnSpc>
              <a:spcBef>
                <a:spcPct val="50000"/>
              </a:spcBef>
              <a:buClr>
                <a:srgbClr val="FF9933"/>
              </a:buClr>
              <a:buSzPct val="70000"/>
              <a:buFont typeface="Wingdings" charset="0"/>
              <a:buChar char="u"/>
              <a:defRPr/>
            </a:pPr>
            <a:r>
              <a:rPr lang="en-US" sz="3200" smtClean="0">
                <a:solidFill>
                  <a:schemeClr val="bg1"/>
                </a:solidFill>
                <a:cs typeface="+mn-cs"/>
              </a:rPr>
              <a:t>Telomerase is only active in certain rapidly dividing stem cells in skin and  bone marrow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fade">
                                      <p:cBhvr>
                                        <p:cTn id="7" dur="500"/>
                                        <p:tgtEl>
                                          <p:spTgt spid="384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4003">
                                            <p:txEl>
                                              <p:pRg st="0" end="0"/>
                                            </p:txEl>
                                          </p:spTgt>
                                        </p:tgtEl>
                                        <p:attrNameLst>
                                          <p:attrName>style.visibility</p:attrName>
                                        </p:attrNameLst>
                                      </p:cBhvr>
                                      <p:to>
                                        <p:strVal val="visible"/>
                                      </p:to>
                                    </p:set>
                                    <p:animEffect transition="in" filter="fade">
                                      <p:cBhvr>
                                        <p:cTn id="12" dur="500"/>
                                        <p:tgtEl>
                                          <p:spTgt spid="3840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4003">
                                            <p:txEl>
                                              <p:pRg st="1" end="1"/>
                                            </p:txEl>
                                          </p:spTgt>
                                        </p:tgtEl>
                                        <p:attrNameLst>
                                          <p:attrName>style.visibility</p:attrName>
                                        </p:attrNameLst>
                                      </p:cBhvr>
                                      <p:to>
                                        <p:strVal val="visible"/>
                                      </p:to>
                                    </p:set>
                                    <p:animEffect transition="in" filter="fade">
                                      <p:cBhvr>
                                        <p:cTn id="17" dur="500"/>
                                        <p:tgtEl>
                                          <p:spTgt spid="384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P spid="38400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sz="5400" smtClean="0">
                <a:cs typeface="+mj-cs"/>
              </a:rPr>
              <a:t>Telomerase</a:t>
            </a:r>
          </a:p>
        </p:txBody>
      </p:sp>
      <p:sp>
        <p:nvSpPr>
          <p:cNvPr id="386051" name="Rectangle 3"/>
          <p:cNvSpPr>
            <a:spLocks noGrp="1" noChangeArrowheads="1"/>
          </p:cNvSpPr>
          <p:nvPr>
            <p:ph type="body" idx="1"/>
          </p:nvPr>
        </p:nvSpPr>
        <p:spPr>
          <a:xfrm>
            <a:off x="427038" y="1450975"/>
            <a:ext cx="8229600" cy="2233613"/>
          </a:xfrm>
        </p:spPr>
        <p:txBody>
          <a:bodyPr/>
          <a:lstStyle/>
          <a:p>
            <a:pPr eaLnBrk="1" hangingPunct="1">
              <a:lnSpc>
                <a:spcPct val="95000"/>
              </a:lnSpc>
              <a:defRPr/>
            </a:pPr>
            <a:r>
              <a:rPr lang="en-US" smtClean="0">
                <a:cs typeface="+mn-cs"/>
              </a:rPr>
              <a:t>If the wrong cells start manufacturing telomerase, they can become immortal - a necessary step in the development of cancer</a:t>
            </a:r>
          </a:p>
        </p:txBody>
      </p:sp>
      <p:sp>
        <p:nvSpPr>
          <p:cNvPr id="386052" name="WordArt 4"/>
          <p:cNvSpPr>
            <a:spLocks noChangeArrowheads="1" noChangeShapeType="1" noTextEdit="1"/>
          </p:cNvSpPr>
          <p:nvPr/>
        </p:nvSpPr>
        <p:spPr bwMode="auto">
          <a:xfrm>
            <a:off x="719138" y="4030663"/>
            <a:ext cx="7459662" cy="822325"/>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DDDDDD"/>
              </a:extrusionClr>
            </a:sp3d>
          </a:bodyPr>
          <a:lstStyle/>
          <a:p>
            <a:pPr algn="ctr"/>
            <a:r>
              <a:rPr lang="en-US" sz="3600" kern="10">
                <a:ln w="9525">
                  <a:round/>
                  <a:headEnd/>
                  <a:tailEnd/>
                </a:ln>
                <a:solidFill>
                  <a:srgbClr val="000000"/>
                </a:solidFill>
                <a:latin typeface="Arial Black"/>
                <a:ea typeface="Arial Black"/>
                <a:cs typeface="Arial Black"/>
              </a:rPr>
              <a:t>More research is required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fade">
                                      <p:cBhvr>
                                        <p:cTn id="7" dur="500"/>
                                        <p:tgtEl>
                                          <p:spTgt spid="386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86052"/>
                                        </p:tgtEl>
                                        <p:attrNameLst>
                                          <p:attrName>style.visibility</p:attrName>
                                        </p:attrNameLst>
                                      </p:cBhvr>
                                      <p:to>
                                        <p:strVal val="visible"/>
                                      </p:to>
                                    </p:set>
                                    <p:animEffect transition="in" filter="fade">
                                      <p:cBhvr>
                                        <p:cTn id="12" dur="800" decel="100000"/>
                                        <p:tgtEl>
                                          <p:spTgt spid="386052"/>
                                        </p:tgtEl>
                                      </p:cBhvr>
                                    </p:animEffect>
                                    <p:anim calcmode="lin" valueType="num">
                                      <p:cBhvr>
                                        <p:cTn id="13" dur="800" decel="100000" fill="hold"/>
                                        <p:tgtEl>
                                          <p:spTgt spid="386052"/>
                                        </p:tgtEl>
                                        <p:attrNameLst>
                                          <p:attrName>style.rotation</p:attrName>
                                        </p:attrNameLst>
                                      </p:cBhvr>
                                      <p:tavLst>
                                        <p:tav tm="0">
                                          <p:val>
                                            <p:fltVal val="-90"/>
                                          </p:val>
                                        </p:tav>
                                        <p:tav tm="100000">
                                          <p:val>
                                            <p:fltVal val="0"/>
                                          </p:val>
                                        </p:tav>
                                      </p:tavLst>
                                    </p:anim>
                                    <p:anim calcmode="lin" valueType="num">
                                      <p:cBhvr>
                                        <p:cTn id="14" dur="800" decel="100000" fill="hold"/>
                                        <p:tgtEl>
                                          <p:spTgt spid="386052"/>
                                        </p:tgtEl>
                                        <p:attrNameLst>
                                          <p:attrName>ppt_x</p:attrName>
                                        </p:attrNameLst>
                                      </p:cBhvr>
                                      <p:tavLst>
                                        <p:tav tm="0">
                                          <p:val>
                                            <p:strVal val="#ppt_x+0.4"/>
                                          </p:val>
                                        </p:tav>
                                        <p:tav tm="100000">
                                          <p:val>
                                            <p:strVal val="#ppt_x-0.05"/>
                                          </p:val>
                                        </p:tav>
                                      </p:tavLst>
                                    </p:anim>
                                    <p:anim calcmode="lin" valueType="num">
                                      <p:cBhvr>
                                        <p:cTn id="15" dur="800" decel="100000" fill="hold"/>
                                        <p:tgtEl>
                                          <p:spTgt spid="38605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605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60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P spid="38605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3" name="Rectangle 3"/>
          <p:cNvSpPr>
            <a:spLocks noGrp="1" noChangeArrowheads="1"/>
          </p:cNvSpPr>
          <p:nvPr>
            <p:ph type="body" idx="1"/>
          </p:nvPr>
        </p:nvSpPr>
        <p:spPr>
          <a:xfrm>
            <a:off x="1603375" y="992188"/>
            <a:ext cx="7053263" cy="4948237"/>
          </a:xfrm>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marL="0" indent="0" eaLnBrk="1" hangingPunct="1">
              <a:lnSpc>
                <a:spcPct val="90000"/>
              </a:lnSpc>
              <a:buFont typeface="Wingdings" charset="0"/>
              <a:buNone/>
              <a:defRPr/>
            </a:pPr>
            <a:r>
              <a:rPr lang="en-US" sz="3600" smtClean="0">
                <a:solidFill>
                  <a:schemeClr val="tx1"/>
                </a:solidFill>
                <a:cs typeface="+mn-cs"/>
              </a:rPr>
              <a:t>For by him were all things created, that are in heaven, and that are in earth, visible and invisible, whether </a:t>
            </a:r>
            <a:r>
              <a:rPr lang="en-US" sz="3600" i="1" smtClean="0">
                <a:solidFill>
                  <a:schemeClr val="tx1"/>
                </a:solidFill>
                <a:cs typeface="+mn-cs"/>
              </a:rPr>
              <a:t>they be</a:t>
            </a:r>
            <a:r>
              <a:rPr lang="en-US" sz="3600" smtClean="0">
                <a:solidFill>
                  <a:schemeClr val="tx1"/>
                </a:solidFill>
                <a:cs typeface="+mn-cs"/>
              </a:rPr>
              <a:t> thrones, or dominions, or principalities, or powers: all things were created by him, and for him: </a:t>
            </a:r>
          </a:p>
          <a:p>
            <a:pPr marL="0" indent="0" eaLnBrk="1" hangingPunct="1">
              <a:lnSpc>
                <a:spcPct val="90000"/>
              </a:lnSpc>
              <a:buFont typeface="Wingdings" charset="0"/>
              <a:buNone/>
              <a:defRPr/>
            </a:pPr>
            <a:r>
              <a:rPr lang="en-US" sz="3600" smtClean="0">
                <a:solidFill>
                  <a:schemeClr val="tx1"/>
                </a:solidFill>
                <a:cs typeface="+mn-cs"/>
              </a:rPr>
              <a:t>And he is before all things, and by him all things consist. </a:t>
            </a:r>
          </a:p>
        </p:txBody>
      </p:sp>
      <p:sp>
        <p:nvSpPr>
          <p:cNvPr id="455685" name="Text Box 5"/>
          <p:cNvSpPr txBox="1">
            <a:spLocks noChangeArrowheads="1"/>
          </p:cNvSpPr>
          <p:nvPr/>
        </p:nvSpPr>
        <p:spPr bwMode="auto">
          <a:xfrm>
            <a:off x="2366963" y="204788"/>
            <a:ext cx="5529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spcBef>
                <a:spcPct val="20000"/>
              </a:spcBef>
              <a:buClr>
                <a:srgbClr val="00CC99"/>
              </a:buClr>
              <a:buSzPct val="70000"/>
              <a:buFont typeface="Wingdings" charset="0"/>
              <a:buNone/>
              <a:defRPr/>
            </a:pPr>
            <a:r>
              <a:rPr lang="en-US" sz="4000" b="1">
                <a:solidFill>
                  <a:srgbClr val="000066"/>
                </a:solidFill>
                <a:cs typeface="+mn-cs"/>
              </a:rPr>
              <a:t>Colossians 1:16-17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Effect transition="in" filter="fade">
                                      <p:cBhvr>
                                        <p:cTn id="7" dur="500"/>
                                        <p:tgtEl>
                                          <p:spTgt spid="45568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5683">
                                            <p:txEl>
                                              <p:pRg st="1" end="1"/>
                                            </p:txEl>
                                          </p:spTgt>
                                        </p:tgtEl>
                                        <p:attrNameLst>
                                          <p:attrName>style.visibility</p:attrName>
                                        </p:attrNameLst>
                                      </p:cBhvr>
                                      <p:to>
                                        <p:strVal val="visible"/>
                                      </p:to>
                                    </p:set>
                                    <p:animEffect transition="in" filter="fade">
                                      <p:cBhvr>
                                        <p:cTn id="11" dur="500"/>
                                        <p:tgtEl>
                                          <p:spTgt spid="455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sz="5400" smtClean="0">
                <a:cs typeface="+mj-cs"/>
              </a:rPr>
              <a:t>Cloning and Life</a:t>
            </a:r>
          </a:p>
        </p:txBody>
      </p:sp>
      <p:sp>
        <p:nvSpPr>
          <p:cNvPr id="402435" name="Rectangle 3"/>
          <p:cNvSpPr>
            <a:spLocks noGrp="1" noChangeArrowheads="1"/>
          </p:cNvSpPr>
          <p:nvPr>
            <p:ph type="body" idx="1"/>
          </p:nvPr>
        </p:nvSpPr>
        <p:spPr>
          <a:xfrm>
            <a:off x="441325" y="1800225"/>
            <a:ext cx="8229600" cy="1433513"/>
          </a:xfrm>
          <a:solidFill>
            <a:srgbClr val="660066"/>
          </a:solidFill>
          <a:effectLst/>
          <a:scene3d>
            <a:camera prst="legacyPerspectiveTop"/>
            <a:lightRig rig="legacyFlat3" dir="b"/>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blurRad="63500" dist="107763" dir="18900000" algn="ctr" rotWithShape="0">
                    <a:schemeClr val="tx1">
                      <a:alpha val="50000"/>
                    </a:schemeClr>
                  </a:outerShdw>
                </a:effectLst>
              </a14:hiddenEffects>
            </a:ext>
          </a:extLst>
        </p:spPr>
        <p:txBody>
          <a:bodyPr>
            <a:flatTx/>
          </a:bodyPr>
          <a:lstStyle/>
          <a:p>
            <a:pPr marL="0" indent="0" algn="ctr" eaLnBrk="1" hangingPunct="1">
              <a:buFont typeface="Wingdings" charset="0"/>
              <a:buNone/>
              <a:defRPr/>
            </a:pPr>
            <a:r>
              <a:rPr lang="en-US" sz="4000" smtClean="0">
                <a:cs typeface="+mn-cs"/>
              </a:rPr>
              <a:t>What has cloning taught us about when human life begins?</a:t>
            </a:r>
          </a:p>
        </p:txBody>
      </p:sp>
      <p:sp>
        <p:nvSpPr>
          <p:cNvPr id="402439" name="AutoShape 7"/>
          <p:cNvSpPr>
            <a:spLocks noChangeArrowheads="1"/>
          </p:cNvSpPr>
          <p:nvPr/>
        </p:nvSpPr>
        <p:spPr bwMode="auto">
          <a:xfrm>
            <a:off x="0" y="1016000"/>
            <a:ext cx="8469313" cy="160338"/>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4756" name="Picture 8" descr="Bible Open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7325"/>
            <a:ext cx="111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441" name="Picture 9" descr="Kinsey May 20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6413" y="3616325"/>
            <a:ext cx="3049587" cy="20129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2435">
                                            <p:bg/>
                                          </p:spTgt>
                                        </p:tgtEl>
                                        <p:attrNameLst>
                                          <p:attrName>style.visibility</p:attrName>
                                        </p:attrNameLst>
                                      </p:cBhvr>
                                      <p:to>
                                        <p:strVal val="visible"/>
                                      </p:to>
                                    </p:set>
                                    <p:anim calcmode="lin" valueType="num">
                                      <p:cBhvr>
                                        <p:cTn id="7" dur="500" fill="hold"/>
                                        <p:tgtEl>
                                          <p:spTgt spid="402435">
                                            <p:bg/>
                                          </p:spTgt>
                                        </p:tgtEl>
                                        <p:attrNameLst>
                                          <p:attrName>ppt_w</p:attrName>
                                        </p:attrNameLst>
                                      </p:cBhvr>
                                      <p:tavLst>
                                        <p:tav tm="0">
                                          <p:val>
                                            <p:fltVal val="0"/>
                                          </p:val>
                                        </p:tav>
                                        <p:tav tm="100000">
                                          <p:val>
                                            <p:strVal val="#ppt_w"/>
                                          </p:val>
                                        </p:tav>
                                      </p:tavLst>
                                    </p:anim>
                                    <p:anim calcmode="lin" valueType="num">
                                      <p:cBhvr>
                                        <p:cTn id="8" dur="500" fill="hold"/>
                                        <p:tgtEl>
                                          <p:spTgt spid="402435">
                                            <p:bg/>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02435">
                                            <p:txEl>
                                              <p:pRg st="0" end="0"/>
                                            </p:txEl>
                                          </p:spTgt>
                                        </p:tgtEl>
                                        <p:attrNameLst>
                                          <p:attrName>style.visibility</p:attrName>
                                        </p:attrNameLst>
                                      </p:cBhvr>
                                      <p:to>
                                        <p:strVal val="visible"/>
                                      </p:to>
                                    </p:set>
                                    <p:anim calcmode="lin" valueType="num">
                                      <p:cBhvr>
                                        <p:cTn id="12" dur="500" fill="hold"/>
                                        <p:tgtEl>
                                          <p:spTgt spid="4024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02435">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402441"/>
                                        </p:tgtEl>
                                        <p:attrNameLst>
                                          <p:attrName>style.visibility</p:attrName>
                                        </p:attrNameLst>
                                      </p:cBhvr>
                                      <p:to>
                                        <p:strVal val="visible"/>
                                      </p:to>
                                    </p:set>
                                    <p:animEffect transition="in" filter="fade">
                                      <p:cBhvr>
                                        <p:cTn id="17" dur="500"/>
                                        <p:tgtEl>
                                          <p:spTgt spid="402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r>
              <a:rPr lang="en-US" sz="5400" smtClean="0">
                <a:cs typeface="+mj-cs"/>
              </a:rPr>
              <a:t>The Human Baby</a:t>
            </a:r>
          </a:p>
        </p:txBody>
      </p:sp>
      <p:sp>
        <p:nvSpPr>
          <p:cNvPr id="286723" name="Rectangle 3"/>
          <p:cNvSpPr>
            <a:spLocks noGrp="1" noChangeArrowheads="1"/>
          </p:cNvSpPr>
          <p:nvPr>
            <p:ph type="body" idx="1"/>
          </p:nvPr>
        </p:nvSpPr>
        <p:spPr>
          <a:xfrm>
            <a:off x="390525" y="5224463"/>
            <a:ext cx="8753475" cy="1231900"/>
          </a:xfrm>
        </p:spPr>
        <p:txBody>
          <a:bodyPr/>
          <a:lstStyle/>
          <a:p>
            <a:pPr eaLnBrk="1" hangingPunct="1">
              <a:lnSpc>
                <a:spcPct val="90000"/>
              </a:lnSpc>
              <a:spcBef>
                <a:spcPct val="40000"/>
              </a:spcBef>
              <a:defRPr/>
            </a:pPr>
            <a:r>
              <a:rPr lang="en-US" smtClean="0">
                <a:solidFill>
                  <a:srgbClr val="FF9933"/>
                </a:solidFill>
                <a:cs typeface="+mn-cs"/>
              </a:rPr>
              <a:t>20 weeks</a:t>
            </a:r>
            <a:r>
              <a:rPr lang="en-US" smtClean="0">
                <a:cs typeface="+mn-cs"/>
              </a:rPr>
              <a:t>: Eyebrows and scalp hair become more visible and the baby blinks more often.</a:t>
            </a:r>
          </a:p>
        </p:txBody>
      </p:sp>
      <p:sp>
        <p:nvSpPr>
          <p:cNvPr id="286724" name="Text Box 4"/>
          <p:cNvSpPr txBox="1">
            <a:spLocks noChangeArrowheads="1"/>
          </p:cNvSpPr>
          <p:nvPr/>
        </p:nvSpPr>
        <p:spPr bwMode="auto">
          <a:xfrm>
            <a:off x="360363" y="3108325"/>
            <a:ext cx="8505825" cy="1844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nSpc>
                <a:spcPct val="90000"/>
              </a:lnSpc>
              <a:spcBef>
                <a:spcPct val="70000"/>
              </a:spcBef>
              <a:buClr>
                <a:srgbClr val="00CCFF"/>
              </a:buClr>
              <a:buSzPct val="70000"/>
              <a:buFont typeface="Wingdings" charset="0"/>
              <a:buChar char="u"/>
              <a:defRPr/>
            </a:pPr>
            <a:r>
              <a:rPr lang="en-US" sz="3200" smtClean="0">
                <a:solidFill>
                  <a:srgbClr val="FF9933"/>
                </a:solidFill>
                <a:cs typeface="+mn-cs"/>
              </a:rPr>
              <a:t>26 weeks</a:t>
            </a:r>
            <a:r>
              <a:rPr lang="en-US" sz="3200" smtClean="0">
                <a:solidFill>
                  <a:schemeClr val="bg1"/>
                </a:solidFill>
                <a:cs typeface="+mn-cs"/>
              </a:rPr>
              <a:t>: Brain wave patterns resemble those of a full term baby at birth. Eyes are partially open and eyelashes present. Sucking and swallowing improves. </a:t>
            </a:r>
          </a:p>
        </p:txBody>
      </p:sp>
      <p:sp>
        <p:nvSpPr>
          <p:cNvPr id="286726" name="Rectangle 6"/>
          <p:cNvSpPr>
            <a:spLocks noChangeArrowheads="1"/>
          </p:cNvSpPr>
          <p:nvPr/>
        </p:nvSpPr>
        <p:spPr bwMode="auto">
          <a:xfrm>
            <a:off x="1189038" y="1622425"/>
            <a:ext cx="6473825" cy="550863"/>
          </a:xfrm>
          <a:prstGeom prst="rect">
            <a:avLst/>
          </a:prstGeom>
          <a:solidFill>
            <a:srgbClr val="0099CC"/>
          </a:solidFill>
          <a:ln w="952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28" name="Text Box 8"/>
          <p:cNvSpPr txBox="1">
            <a:spLocks noChangeArrowheads="1"/>
          </p:cNvSpPr>
          <p:nvPr/>
        </p:nvSpPr>
        <p:spPr bwMode="auto">
          <a:xfrm>
            <a:off x="3406775" y="1031875"/>
            <a:ext cx="227965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a:solidFill>
                  <a:srgbClr val="FF9933"/>
                </a:solidFill>
                <a:cs typeface="+mn-cs"/>
              </a:rPr>
              <a:t>Timeline</a:t>
            </a:r>
          </a:p>
        </p:txBody>
      </p:sp>
      <p:sp>
        <p:nvSpPr>
          <p:cNvPr id="286729" name="Text Box 9"/>
          <p:cNvSpPr txBox="1">
            <a:spLocks noChangeArrowheads="1"/>
          </p:cNvSpPr>
          <p:nvPr/>
        </p:nvSpPr>
        <p:spPr bwMode="auto">
          <a:xfrm>
            <a:off x="347663" y="2346325"/>
            <a:ext cx="2149475"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solidFill>
                  <a:schemeClr val="bg1"/>
                </a:solidFill>
                <a:cs typeface="+mn-cs"/>
              </a:rPr>
              <a:t>Conception</a:t>
            </a:r>
          </a:p>
        </p:txBody>
      </p:sp>
      <p:sp>
        <p:nvSpPr>
          <p:cNvPr id="286730" name="Line 10"/>
          <p:cNvSpPr>
            <a:spLocks noChangeShapeType="1"/>
          </p:cNvSpPr>
          <p:nvPr/>
        </p:nvSpPr>
        <p:spPr bwMode="auto">
          <a:xfrm>
            <a:off x="1189038" y="1622425"/>
            <a:ext cx="0" cy="754063"/>
          </a:xfrm>
          <a:prstGeom prst="line">
            <a:avLst/>
          </a:prstGeom>
          <a:noFill/>
          <a:ln w="1016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6731" name="Line 11"/>
          <p:cNvSpPr>
            <a:spLocks noChangeShapeType="1"/>
          </p:cNvSpPr>
          <p:nvPr/>
        </p:nvSpPr>
        <p:spPr bwMode="auto">
          <a:xfrm>
            <a:off x="7654925" y="1614488"/>
            <a:ext cx="0" cy="782637"/>
          </a:xfrm>
          <a:prstGeom prst="line">
            <a:avLst/>
          </a:prstGeom>
          <a:noFill/>
          <a:ln w="1016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6732" name="Text Box 12"/>
          <p:cNvSpPr txBox="1">
            <a:spLocks noChangeArrowheads="1"/>
          </p:cNvSpPr>
          <p:nvPr/>
        </p:nvSpPr>
        <p:spPr bwMode="auto">
          <a:xfrm>
            <a:off x="6835775" y="2389188"/>
            <a:ext cx="1393825" cy="5191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solidFill>
                  <a:schemeClr val="bg1"/>
                </a:solidFill>
                <a:cs typeface="+mn-cs"/>
              </a:rPr>
              <a:t>Birth</a:t>
            </a:r>
          </a:p>
        </p:txBody>
      </p:sp>
      <p:sp>
        <p:nvSpPr>
          <p:cNvPr id="286733" name="Line 13"/>
          <p:cNvSpPr>
            <a:spLocks noChangeShapeType="1"/>
          </p:cNvSpPr>
          <p:nvPr/>
        </p:nvSpPr>
        <p:spPr bwMode="auto">
          <a:xfrm flipH="1">
            <a:off x="1320800" y="1911350"/>
            <a:ext cx="6169025" cy="0"/>
          </a:xfrm>
          <a:prstGeom prst="line">
            <a:avLst/>
          </a:prstGeom>
          <a:noFill/>
          <a:ln w="1016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86740" name="Group 20"/>
          <p:cNvGrpSpPr>
            <a:grpSpLocks/>
          </p:cNvGrpSpPr>
          <p:nvPr/>
        </p:nvGrpSpPr>
        <p:grpSpPr bwMode="auto">
          <a:xfrm>
            <a:off x="4194175" y="1960563"/>
            <a:ext cx="727075" cy="1122362"/>
            <a:chOff x="2642" y="1235"/>
            <a:chExt cx="458" cy="707"/>
          </a:xfrm>
        </p:grpSpPr>
        <p:sp>
          <p:nvSpPr>
            <p:cNvPr id="76815" name="AutoShape 16"/>
            <p:cNvSpPr>
              <a:spLocks noChangeArrowheads="1"/>
            </p:cNvSpPr>
            <p:nvPr/>
          </p:nvSpPr>
          <p:spPr bwMode="auto">
            <a:xfrm>
              <a:off x="2642" y="1235"/>
              <a:ext cx="229" cy="421"/>
            </a:xfrm>
            <a:prstGeom prst="upArrow">
              <a:avLst>
                <a:gd name="adj1" fmla="val 50000"/>
                <a:gd name="adj2" fmla="val 45961"/>
              </a:avLst>
            </a:prstGeom>
            <a:solidFill>
              <a:srgbClr val="FF33CC"/>
            </a:solidFill>
            <a:ln>
              <a:noFill/>
            </a:ln>
            <a:effectLst>
              <a:prstShdw prst="shdw17" dist="17961" dir="2700000">
                <a:schemeClr val="tx1">
                  <a:alpha val="74997"/>
                </a:scheme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endParaRPr lang="en-US"/>
            </a:p>
          </p:txBody>
        </p:sp>
        <p:sp>
          <p:nvSpPr>
            <p:cNvPr id="286738" name="Text Box 18"/>
            <p:cNvSpPr txBox="1">
              <a:spLocks noChangeArrowheads="1"/>
            </p:cNvSpPr>
            <p:nvPr/>
          </p:nvSpPr>
          <p:spPr bwMode="auto">
            <a:xfrm>
              <a:off x="2642" y="1577"/>
              <a:ext cx="458"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a:solidFill>
                    <a:schemeClr val="bg1"/>
                  </a:solidFill>
                  <a:cs typeface="+mn-cs"/>
                </a:rPr>
                <a:t>26</a:t>
              </a:r>
            </a:p>
          </p:txBody>
        </p:sp>
      </p:grpSp>
      <p:grpSp>
        <p:nvGrpSpPr>
          <p:cNvPr id="286741" name="Group 21"/>
          <p:cNvGrpSpPr>
            <a:grpSpLocks/>
          </p:cNvGrpSpPr>
          <p:nvPr/>
        </p:nvGrpSpPr>
        <p:grpSpPr bwMode="auto">
          <a:xfrm>
            <a:off x="3405188" y="1960563"/>
            <a:ext cx="727075" cy="1122362"/>
            <a:chOff x="2145" y="1235"/>
            <a:chExt cx="458" cy="707"/>
          </a:xfrm>
        </p:grpSpPr>
        <p:sp>
          <p:nvSpPr>
            <p:cNvPr id="76813" name="AutoShape 17"/>
            <p:cNvSpPr>
              <a:spLocks noChangeArrowheads="1"/>
            </p:cNvSpPr>
            <p:nvPr/>
          </p:nvSpPr>
          <p:spPr bwMode="auto">
            <a:xfrm>
              <a:off x="2317" y="1235"/>
              <a:ext cx="229" cy="421"/>
            </a:xfrm>
            <a:prstGeom prst="upArrow">
              <a:avLst>
                <a:gd name="adj1" fmla="val 50000"/>
                <a:gd name="adj2" fmla="val 45961"/>
              </a:avLst>
            </a:prstGeom>
            <a:solidFill>
              <a:srgbClr val="FF33CC"/>
            </a:solidFill>
            <a:ln>
              <a:noFill/>
            </a:ln>
            <a:effectLst>
              <a:prstShdw prst="shdw17" dist="17961" dir="2700000">
                <a:schemeClr val="tx1">
                  <a:alpha val="74997"/>
                </a:scheme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endParaRPr lang="en-US"/>
            </a:p>
          </p:txBody>
        </p:sp>
        <p:sp>
          <p:nvSpPr>
            <p:cNvPr id="286739" name="Text Box 19"/>
            <p:cNvSpPr txBox="1">
              <a:spLocks noChangeArrowheads="1"/>
            </p:cNvSpPr>
            <p:nvPr/>
          </p:nvSpPr>
          <p:spPr bwMode="auto">
            <a:xfrm>
              <a:off x="2145" y="1577"/>
              <a:ext cx="458"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a:solidFill>
                    <a:schemeClr val="bg1"/>
                  </a:solidFill>
                  <a:cs typeface="+mn-cs"/>
                </a:rPr>
                <a:t>20</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86733"/>
                                        </p:tgtEl>
                                        <p:attrNameLst>
                                          <p:attrName>style.visibility</p:attrName>
                                        </p:attrNameLst>
                                      </p:cBhvr>
                                      <p:to>
                                        <p:strVal val="visible"/>
                                      </p:to>
                                    </p:set>
                                    <p:animEffect transition="in" filter="wipe(right)">
                                      <p:cBhvr>
                                        <p:cTn id="7" dur="3000"/>
                                        <p:tgtEl>
                                          <p:spTgt spid="286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24"/>
                                        </p:tgtEl>
                                        <p:attrNameLst>
                                          <p:attrName>style.visibility</p:attrName>
                                        </p:attrNameLst>
                                      </p:cBhvr>
                                      <p:to>
                                        <p:strVal val="visible"/>
                                      </p:to>
                                    </p:set>
                                    <p:animEffect transition="in" filter="fade">
                                      <p:cBhvr>
                                        <p:cTn id="12" dur="500"/>
                                        <p:tgtEl>
                                          <p:spTgt spid="286724"/>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86740"/>
                                        </p:tgtEl>
                                        <p:attrNameLst>
                                          <p:attrName>style.visibility</p:attrName>
                                        </p:attrNameLst>
                                      </p:cBhvr>
                                      <p:to>
                                        <p:strVal val="visible"/>
                                      </p:to>
                                    </p:set>
                                    <p:animEffect transition="in" filter="wipe(down)">
                                      <p:cBhvr>
                                        <p:cTn id="16" dur="500"/>
                                        <p:tgtEl>
                                          <p:spTgt spid="2867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6723">
                                            <p:txEl>
                                              <p:pRg st="0" end="0"/>
                                            </p:txEl>
                                          </p:spTgt>
                                        </p:tgtEl>
                                        <p:attrNameLst>
                                          <p:attrName>style.visibility</p:attrName>
                                        </p:attrNameLst>
                                      </p:cBhvr>
                                      <p:to>
                                        <p:strVal val="visible"/>
                                      </p:to>
                                    </p:set>
                                    <p:animEffect transition="in" filter="fade">
                                      <p:cBhvr>
                                        <p:cTn id="21" dur="500"/>
                                        <p:tgtEl>
                                          <p:spTgt spid="286723">
                                            <p:txEl>
                                              <p:pRg st="0" end="0"/>
                                            </p:txEl>
                                          </p:spTgt>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286741"/>
                                        </p:tgtEl>
                                        <p:attrNameLst>
                                          <p:attrName>style.visibility</p:attrName>
                                        </p:attrNameLst>
                                      </p:cBhvr>
                                      <p:to>
                                        <p:strVal val="visible"/>
                                      </p:to>
                                    </p:set>
                                    <p:animEffect transition="in" filter="wipe(down)">
                                      <p:cBhvr>
                                        <p:cTn id="25" dur="500"/>
                                        <p:tgtEl>
                                          <p:spTgt spid="28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P spid="2867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smtClean="0">
                <a:cs typeface="+mj-cs"/>
              </a:rPr>
              <a:t>The Human Baby</a:t>
            </a:r>
          </a:p>
        </p:txBody>
      </p:sp>
      <p:sp>
        <p:nvSpPr>
          <p:cNvPr id="201731" name="Rectangle 3"/>
          <p:cNvSpPr>
            <a:spLocks noGrp="1" noChangeArrowheads="1"/>
          </p:cNvSpPr>
          <p:nvPr>
            <p:ph type="body" idx="1"/>
          </p:nvPr>
        </p:nvSpPr>
        <p:spPr>
          <a:xfrm>
            <a:off x="171450" y="2619375"/>
            <a:ext cx="8845550" cy="2352675"/>
          </a:xfrm>
        </p:spPr>
        <p:txBody>
          <a:bodyPr/>
          <a:lstStyle/>
          <a:p>
            <a:pPr eaLnBrk="1" hangingPunct="1">
              <a:spcBef>
                <a:spcPct val="40000"/>
              </a:spcBef>
              <a:defRPr/>
            </a:pPr>
            <a:r>
              <a:rPr lang="en-US" smtClean="0">
                <a:solidFill>
                  <a:srgbClr val="FF9933"/>
                </a:solidFill>
                <a:cs typeface="+mn-cs"/>
              </a:rPr>
              <a:t>10 weeks</a:t>
            </a:r>
            <a:r>
              <a:rPr lang="en-US" smtClean="0">
                <a:cs typeface="+mn-cs"/>
              </a:rPr>
              <a:t>: Brain structure is complete and the brain mass increases rapidly. Socket for all twenty teeth are formed in gums. Face has human appearance. </a:t>
            </a:r>
          </a:p>
        </p:txBody>
      </p:sp>
      <p:sp>
        <p:nvSpPr>
          <p:cNvPr id="201732" name="Text Box 4"/>
          <p:cNvSpPr txBox="1">
            <a:spLocks noChangeArrowheads="1"/>
          </p:cNvSpPr>
          <p:nvPr/>
        </p:nvSpPr>
        <p:spPr bwMode="auto">
          <a:xfrm>
            <a:off x="171450" y="1295400"/>
            <a:ext cx="8634413"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70000"/>
              </a:spcBef>
              <a:buClr>
                <a:srgbClr val="00CCFF"/>
              </a:buClr>
              <a:buSzPct val="70000"/>
              <a:buFont typeface="Wingdings" charset="0"/>
              <a:buChar char="u"/>
              <a:defRPr/>
            </a:pPr>
            <a:r>
              <a:rPr lang="en-US" sz="3200" smtClean="0">
                <a:solidFill>
                  <a:srgbClr val="FF9933"/>
                </a:solidFill>
                <a:cs typeface="+mn-cs"/>
              </a:rPr>
              <a:t>14 weeks</a:t>
            </a:r>
            <a:r>
              <a:rPr lang="en-US" sz="3200" smtClean="0">
                <a:solidFill>
                  <a:schemeClr val="bg1"/>
                </a:solidFill>
                <a:cs typeface="+mn-cs"/>
              </a:rPr>
              <a:t>: Ability to move head, mouth, lips, arms, wrists, hands, legs, feet, and toes. </a:t>
            </a:r>
          </a:p>
        </p:txBody>
      </p:sp>
      <p:sp>
        <p:nvSpPr>
          <p:cNvPr id="201733" name="Text Box 5"/>
          <p:cNvSpPr txBox="1">
            <a:spLocks noChangeArrowheads="1"/>
          </p:cNvSpPr>
          <p:nvPr/>
        </p:nvSpPr>
        <p:spPr bwMode="auto">
          <a:xfrm>
            <a:off x="193675" y="5021263"/>
            <a:ext cx="8634413"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70000"/>
              </a:spcBef>
              <a:buClr>
                <a:srgbClr val="00CCFF"/>
              </a:buClr>
              <a:buSzPct val="70000"/>
              <a:buFont typeface="Wingdings" charset="0"/>
              <a:buChar char="u"/>
              <a:defRPr/>
            </a:pPr>
            <a:r>
              <a:rPr lang="en-US" sz="3200" smtClean="0">
                <a:solidFill>
                  <a:srgbClr val="FF9933"/>
                </a:solidFill>
                <a:cs typeface="+mn-cs"/>
              </a:rPr>
              <a:t>18 days</a:t>
            </a:r>
            <a:r>
              <a:rPr lang="en-US" sz="3200" smtClean="0">
                <a:solidFill>
                  <a:schemeClr val="bg1"/>
                </a:solidFill>
                <a:cs typeface="+mn-cs"/>
              </a:rPr>
              <a:t>: The heart is forming and the eyes are developing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fade">
                                      <p:cBhvr>
                                        <p:cTn id="7" dur="500"/>
                                        <p:tgtEl>
                                          <p:spTgt spid="201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fade">
                                      <p:cBhvr>
                                        <p:cTn id="12" dur="500"/>
                                        <p:tgtEl>
                                          <p:spTgt spid="201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733"/>
                                        </p:tgtEl>
                                        <p:attrNameLst>
                                          <p:attrName>style.visibility</p:attrName>
                                        </p:attrNameLst>
                                      </p:cBhvr>
                                      <p:to>
                                        <p:strVal val="visible"/>
                                      </p:to>
                                    </p:set>
                                    <p:animEffect transition="in" filter="fade">
                                      <p:cBhvr>
                                        <p:cTn id="17"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P spid="201732" grpId="0"/>
      <p:bldP spid="20173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9183" name="Group 15"/>
          <p:cNvGrpSpPr>
            <a:grpSpLocks/>
          </p:cNvGrpSpPr>
          <p:nvPr/>
        </p:nvGrpSpPr>
        <p:grpSpPr bwMode="auto">
          <a:xfrm>
            <a:off x="1260475" y="885825"/>
            <a:ext cx="2684463" cy="4803775"/>
            <a:chOff x="794" y="558"/>
            <a:chExt cx="1691" cy="3026"/>
          </a:xfrm>
        </p:grpSpPr>
        <p:pic>
          <p:nvPicPr>
            <p:cNvPr id="78853" name="Picture 4" descr="053dus14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4" y="558"/>
              <a:ext cx="1691" cy="26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9173" name="Text Box 5"/>
            <p:cNvSpPr txBox="1">
              <a:spLocks noChangeArrowheads="1"/>
            </p:cNvSpPr>
            <p:nvPr/>
          </p:nvSpPr>
          <p:spPr bwMode="auto">
            <a:xfrm>
              <a:off x="1005" y="3219"/>
              <a:ext cx="123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14 weeks</a:t>
              </a:r>
            </a:p>
          </p:txBody>
        </p:sp>
      </p:grpSp>
      <p:grpSp>
        <p:nvGrpSpPr>
          <p:cNvPr id="519184" name="Group 16"/>
          <p:cNvGrpSpPr>
            <a:grpSpLocks/>
          </p:cNvGrpSpPr>
          <p:nvPr/>
        </p:nvGrpSpPr>
        <p:grpSpPr bwMode="auto">
          <a:xfrm>
            <a:off x="5322888" y="885825"/>
            <a:ext cx="2925762" cy="5235575"/>
            <a:chOff x="3353" y="558"/>
            <a:chExt cx="1843" cy="3298"/>
          </a:xfrm>
        </p:grpSpPr>
        <p:pic>
          <p:nvPicPr>
            <p:cNvPr id="78851" name="Picture 10" descr="03us18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3" y="558"/>
              <a:ext cx="1843" cy="25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9179" name="Text Box 11"/>
            <p:cNvSpPr txBox="1">
              <a:spLocks noChangeArrowheads="1"/>
            </p:cNvSpPr>
            <p:nvPr/>
          </p:nvSpPr>
          <p:spPr bwMode="auto">
            <a:xfrm>
              <a:off x="3685" y="3184"/>
              <a:ext cx="1235" cy="67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3200">
                  <a:solidFill>
                    <a:schemeClr val="bg1"/>
                  </a:solidFill>
                  <a:cs typeface="+mn-cs"/>
                </a:rPr>
                <a:t>18 weeks</a:t>
              </a:r>
            </a:p>
            <a:p>
              <a:pPr algn="ctr">
                <a:defRPr/>
              </a:pPr>
              <a:r>
                <a:rPr lang="en-US" sz="3200">
                  <a:solidFill>
                    <a:schemeClr val="bg1"/>
                  </a:solidFill>
                  <a:cs typeface="+mn-cs"/>
                </a:rPr>
                <a:t>yawning</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9183"/>
                                        </p:tgtEl>
                                        <p:attrNameLst>
                                          <p:attrName>style.visibility</p:attrName>
                                        </p:attrNameLst>
                                      </p:cBhvr>
                                      <p:to>
                                        <p:strVal val="visible"/>
                                      </p:to>
                                    </p:set>
                                    <p:animEffect transition="in" filter="fade">
                                      <p:cBhvr>
                                        <p:cTn id="7" dur="500"/>
                                        <p:tgtEl>
                                          <p:spTgt spid="519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9184"/>
                                        </p:tgtEl>
                                        <p:attrNameLst>
                                          <p:attrName>style.visibility</p:attrName>
                                        </p:attrNameLst>
                                      </p:cBhvr>
                                      <p:to>
                                        <p:strVal val="visible"/>
                                      </p:to>
                                    </p:set>
                                    <p:animEffect transition="in" filter="fade">
                                      <p:cBhvr>
                                        <p:cTn id="12" dur="500"/>
                                        <p:tgtEl>
                                          <p:spTgt spid="519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0204" name="Group 12"/>
          <p:cNvGrpSpPr>
            <a:grpSpLocks/>
          </p:cNvGrpSpPr>
          <p:nvPr/>
        </p:nvGrpSpPr>
        <p:grpSpPr bwMode="auto">
          <a:xfrm>
            <a:off x="558800" y="1001713"/>
            <a:ext cx="2857500" cy="4826000"/>
            <a:chOff x="352" y="631"/>
            <a:chExt cx="1800" cy="3040"/>
          </a:xfrm>
        </p:grpSpPr>
        <p:pic>
          <p:nvPicPr>
            <p:cNvPr id="79878" name="Picture 5" descr="053dus20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 y="631"/>
              <a:ext cx="1800"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8" name="Text Box 6"/>
            <p:cNvSpPr txBox="1">
              <a:spLocks noChangeArrowheads="1"/>
            </p:cNvSpPr>
            <p:nvPr/>
          </p:nvSpPr>
          <p:spPr bwMode="auto">
            <a:xfrm>
              <a:off x="663" y="3306"/>
              <a:ext cx="123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20 weeks</a:t>
              </a:r>
            </a:p>
          </p:txBody>
        </p:sp>
      </p:grpSp>
      <p:grpSp>
        <p:nvGrpSpPr>
          <p:cNvPr id="520205" name="Group 13"/>
          <p:cNvGrpSpPr>
            <a:grpSpLocks/>
          </p:cNvGrpSpPr>
          <p:nvPr/>
        </p:nvGrpSpPr>
        <p:grpSpPr bwMode="auto">
          <a:xfrm>
            <a:off x="4456113" y="188913"/>
            <a:ext cx="3771900" cy="6465887"/>
            <a:chOff x="2807" y="119"/>
            <a:chExt cx="2376" cy="4073"/>
          </a:xfrm>
        </p:grpSpPr>
        <p:pic>
          <p:nvPicPr>
            <p:cNvPr id="79875" name="Picture 8" descr="053dus27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7" y="119"/>
              <a:ext cx="2376"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1" name="Text Box 9"/>
            <p:cNvSpPr txBox="1">
              <a:spLocks noChangeArrowheads="1"/>
            </p:cNvSpPr>
            <p:nvPr/>
          </p:nvSpPr>
          <p:spPr bwMode="auto">
            <a:xfrm>
              <a:off x="3447" y="2059"/>
              <a:ext cx="123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27 weeks</a:t>
              </a:r>
            </a:p>
          </p:txBody>
        </p:sp>
        <p:pic>
          <p:nvPicPr>
            <p:cNvPr id="79877" name="Picture 11" descr="3d04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45" y="2392"/>
              <a:ext cx="21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20204"/>
                                        </p:tgtEl>
                                        <p:attrNameLst>
                                          <p:attrName>style.visibility</p:attrName>
                                        </p:attrNameLst>
                                      </p:cBhvr>
                                      <p:to>
                                        <p:strVal val="visible"/>
                                      </p:to>
                                    </p:set>
                                    <p:animEffect transition="in" filter="fade">
                                      <p:cBhvr>
                                        <p:cTn id="7" dur="500"/>
                                        <p:tgtEl>
                                          <p:spTgt spid="520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0205"/>
                                        </p:tgtEl>
                                        <p:attrNameLst>
                                          <p:attrName>style.visibility</p:attrName>
                                        </p:attrNameLst>
                                      </p:cBhvr>
                                      <p:to>
                                        <p:strVal val="visible"/>
                                      </p:to>
                                    </p:set>
                                    <p:animEffect transition="in" filter="fade">
                                      <p:cBhvr>
                                        <p:cTn id="12" dur="500"/>
                                        <p:tgtEl>
                                          <p:spTgt spid="520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1227" name="Group 11"/>
          <p:cNvGrpSpPr>
            <a:grpSpLocks/>
          </p:cNvGrpSpPr>
          <p:nvPr/>
        </p:nvGrpSpPr>
        <p:grpSpPr bwMode="auto">
          <a:xfrm>
            <a:off x="4849813" y="1031875"/>
            <a:ext cx="2976562" cy="4243388"/>
            <a:chOff x="3055" y="650"/>
            <a:chExt cx="1875" cy="2673"/>
          </a:xfrm>
        </p:grpSpPr>
        <p:pic>
          <p:nvPicPr>
            <p:cNvPr id="80901" name="Picture 5" descr="03us30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5" y="650"/>
              <a:ext cx="1875"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2" name="Text Box 6"/>
            <p:cNvSpPr txBox="1">
              <a:spLocks noChangeArrowheads="1"/>
            </p:cNvSpPr>
            <p:nvPr/>
          </p:nvSpPr>
          <p:spPr bwMode="auto">
            <a:xfrm>
              <a:off x="3425" y="2958"/>
              <a:ext cx="123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31 weeks</a:t>
              </a:r>
            </a:p>
          </p:txBody>
        </p:sp>
      </p:grpSp>
      <p:grpSp>
        <p:nvGrpSpPr>
          <p:cNvPr id="521226" name="Group 10"/>
          <p:cNvGrpSpPr>
            <a:grpSpLocks/>
          </p:cNvGrpSpPr>
          <p:nvPr/>
        </p:nvGrpSpPr>
        <p:grpSpPr bwMode="auto">
          <a:xfrm>
            <a:off x="825500" y="1031875"/>
            <a:ext cx="2484438" cy="4322763"/>
            <a:chOff x="520" y="650"/>
            <a:chExt cx="1565" cy="2723"/>
          </a:xfrm>
        </p:grpSpPr>
        <p:pic>
          <p:nvPicPr>
            <p:cNvPr id="80899" name="Picture 8" descr="053dus29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 y="650"/>
              <a:ext cx="1565"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5" name="Text Box 9"/>
            <p:cNvSpPr txBox="1">
              <a:spLocks noChangeArrowheads="1"/>
            </p:cNvSpPr>
            <p:nvPr/>
          </p:nvSpPr>
          <p:spPr bwMode="auto">
            <a:xfrm>
              <a:off x="697" y="3008"/>
              <a:ext cx="123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29 weeks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21226"/>
                                        </p:tgtEl>
                                        <p:attrNameLst>
                                          <p:attrName>style.visibility</p:attrName>
                                        </p:attrNameLst>
                                      </p:cBhvr>
                                      <p:to>
                                        <p:strVal val="visible"/>
                                      </p:to>
                                    </p:set>
                                    <p:animEffect transition="in" filter="fade">
                                      <p:cBhvr>
                                        <p:cTn id="7" dur="500"/>
                                        <p:tgtEl>
                                          <p:spTgt spid="521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1227"/>
                                        </p:tgtEl>
                                        <p:attrNameLst>
                                          <p:attrName>style.visibility</p:attrName>
                                        </p:attrNameLst>
                                      </p:cBhvr>
                                      <p:to>
                                        <p:strVal val="visible"/>
                                      </p:to>
                                    </p:set>
                                    <p:animEffect transition="in" filter="fade">
                                      <p:cBhvr>
                                        <p:cTn id="12" dur="500"/>
                                        <p:tgtEl>
                                          <p:spTgt spid="52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smtClean="0">
                <a:cs typeface="+mj-cs"/>
              </a:rPr>
              <a:t>When Does Life Begin?</a:t>
            </a:r>
          </a:p>
        </p:txBody>
      </p:sp>
      <p:sp>
        <p:nvSpPr>
          <p:cNvPr id="172035" name="Rectangle 3"/>
          <p:cNvSpPr>
            <a:spLocks noGrp="1" noChangeArrowheads="1"/>
          </p:cNvSpPr>
          <p:nvPr>
            <p:ph type="body" idx="1"/>
          </p:nvPr>
        </p:nvSpPr>
        <p:spPr>
          <a:xfrm>
            <a:off x="457200" y="2914650"/>
            <a:ext cx="8229600" cy="3336925"/>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Your world was shaped in the first 24 hours after conception. Where your head and feet would sprout, and which side would form your back and which your belly, were being defined in the minutes and hours after sperm and egg united.</a:t>
            </a:r>
            <a:r>
              <a:rPr lang="ja-JP" altLang="en-US" smtClean="0">
                <a:latin typeface="Arial"/>
                <a:cs typeface="+mn-cs"/>
              </a:rPr>
              <a:t>”</a:t>
            </a:r>
            <a:endParaRPr lang="en-US" smtClean="0">
              <a:cs typeface="+mn-cs"/>
            </a:endParaRPr>
          </a:p>
        </p:txBody>
      </p:sp>
      <p:sp>
        <p:nvSpPr>
          <p:cNvPr id="172036" name="Text Box 4"/>
          <p:cNvSpPr txBox="1">
            <a:spLocks noChangeArrowheads="1"/>
          </p:cNvSpPr>
          <p:nvPr/>
        </p:nvSpPr>
        <p:spPr bwMode="auto">
          <a:xfrm>
            <a:off x="107950" y="1335088"/>
            <a:ext cx="8926513" cy="13731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i="1">
                <a:solidFill>
                  <a:schemeClr val="bg1"/>
                </a:solidFill>
                <a:cs typeface="+mn-cs"/>
              </a:rPr>
              <a:t>Nature</a:t>
            </a:r>
            <a:r>
              <a:rPr lang="en-US">
                <a:solidFill>
                  <a:schemeClr val="bg1"/>
                </a:solidFill>
                <a:cs typeface="+mn-cs"/>
              </a:rPr>
              <a:t>, Science Update, </a:t>
            </a:r>
            <a:r>
              <a:rPr lang="en-US" i="1">
                <a:solidFill>
                  <a:schemeClr val="bg1"/>
                </a:solidFill>
                <a:cs typeface="+mn-cs"/>
              </a:rPr>
              <a:t>8 July 2002,</a:t>
            </a:r>
            <a:r>
              <a:rPr lang="en-US">
                <a:solidFill>
                  <a:schemeClr val="bg1"/>
                </a:solidFill>
                <a:cs typeface="+mn-cs"/>
              </a:rPr>
              <a:t> Helen Pearson</a:t>
            </a:r>
            <a:r>
              <a:rPr lang="en-US" b="1">
                <a:solidFill>
                  <a:schemeClr val="bg1"/>
                </a:solidFill>
                <a:cs typeface="+mn-cs"/>
              </a:rPr>
              <a:t> </a:t>
            </a:r>
            <a:r>
              <a:rPr lang="en-US">
                <a:solidFill>
                  <a:schemeClr val="bg1"/>
                </a:solidFill>
                <a:cs typeface="+mn-cs"/>
              </a:rPr>
              <a:t>http://www.nature.com/nsu/nsu_pf/020701/020701-12.html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fade">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fade">
                                      <p:cBhvr>
                                        <p:cTn id="12" dur="500"/>
                                        <p:tgtEl>
                                          <p:spTgt spid="172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P spid="1720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en-US" smtClean="0">
                <a:cs typeface="+mj-cs"/>
              </a:rPr>
              <a:t>When Does Life Begin?</a:t>
            </a:r>
          </a:p>
        </p:txBody>
      </p:sp>
      <p:sp>
        <p:nvSpPr>
          <p:cNvPr id="522243" name="Rectangle 3"/>
          <p:cNvSpPr>
            <a:spLocks noGrp="1" noChangeArrowheads="1"/>
          </p:cNvSpPr>
          <p:nvPr>
            <p:ph type="body" idx="1"/>
          </p:nvPr>
        </p:nvSpPr>
        <p:spPr>
          <a:xfrm>
            <a:off x="557213" y="2798763"/>
            <a:ext cx="8229600" cy="2611437"/>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I have learned from my earliest medical education that human life begins at the time of conception…</a:t>
            </a:r>
            <a:r>
              <a:rPr lang="ja-JP" altLang="en-US" sz="3600" smtClean="0">
                <a:latin typeface="Arial"/>
                <a:cs typeface="+mn-cs"/>
              </a:rPr>
              <a:t>”</a:t>
            </a:r>
            <a:endParaRPr lang="en-US" sz="3600" smtClean="0">
              <a:cs typeface="+mn-cs"/>
            </a:endParaRPr>
          </a:p>
        </p:txBody>
      </p:sp>
      <p:sp>
        <p:nvSpPr>
          <p:cNvPr id="522244" name="Text Box 4"/>
          <p:cNvSpPr txBox="1">
            <a:spLocks noChangeArrowheads="1"/>
          </p:cNvSpPr>
          <p:nvPr/>
        </p:nvSpPr>
        <p:spPr bwMode="auto">
          <a:xfrm>
            <a:off x="493713" y="1336675"/>
            <a:ext cx="8054975" cy="9461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solidFill>
                  <a:schemeClr val="bg1"/>
                </a:solidFill>
                <a:cs typeface="+mn-cs"/>
              </a:rPr>
              <a:t>Dr. Alfred Bongioanni, Professor of Obstetrics at the University of Pennsylvania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44"/>
                                        </p:tgtEl>
                                        <p:attrNameLst>
                                          <p:attrName>style.visibility</p:attrName>
                                        </p:attrNameLst>
                                      </p:cBhvr>
                                      <p:to>
                                        <p:strVal val="visible"/>
                                      </p:to>
                                    </p:set>
                                    <p:animEffect transition="in" filter="fade">
                                      <p:cBhvr>
                                        <p:cTn id="7" dur="500"/>
                                        <p:tgtEl>
                                          <p:spTgt spid="522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43">
                                            <p:txEl>
                                              <p:pRg st="0" end="0"/>
                                            </p:txEl>
                                          </p:spTgt>
                                        </p:tgtEl>
                                        <p:attrNameLst>
                                          <p:attrName>style.visibility</p:attrName>
                                        </p:attrNameLst>
                                      </p:cBhvr>
                                      <p:to>
                                        <p:strVal val="visible"/>
                                      </p:to>
                                    </p:set>
                                    <p:animEffect transition="in" filter="fade">
                                      <p:cBhvr>
                                        <p:cTn id="12" dur="500"/>
                                        <p:tgtEl>
                                          <p:spTgt spid="522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eaLnBrk="1" hangingPunct="1">
              <a:defRPr/>
            </a:pPr>
            <a:r>
              <a:rPr lang="en-US" smtClean="0">
                <a:cs typeface="+mj-cs"/>
              </a:rPr>
              <a:t>When Does Life Begin?</a:t>
            </a:r>
          </a:p>
        </p:txBody>
      </p:sp>
      <p:sp>
        <p:nvSpPr>
          <p:cNvPr id="523267" name="Rectangle 3"/>
          <p:cNvSpPr>
            <a:spLocks noGrp="1" noChangeArrowheads="1"/>
          </p:cNvSpPr>
          <p:nvPr>
            <p:ph type="body" idx="1"/>
          </p:nvPr>
        </p:nvSpPr>
        <p:spPr>
          <a:xfrm>
            <a:off x="469900" y="3381375"/>
            <a:ext cx="8229600" cy="1928813"/>
          </a:xfrm>
        </p:spPr>
        <p:txBody>
          <a:bodyPr/>
          <a:lstStyle/>
          <a:p>
            <a:pPr marL="0" indent="0" eaLnBrk="1" hangingPunct="1">
              <a:buFont typeface="Wingdings" charset="0"/>
              <a:buNone/>
              <a:defRPr/>
            </a:pPr>
            <a:r>
              <a:rPr lang="ja-JP" altLang="en-US" sz="4400" smtClean="0">
                <a:solidFill>
                  <a:srgbClr val="FFFF99"/>
                </a:solidFill>
                <a:latin typeface="Arial"/>
                <a:cs typeface="+mn-cs"/>
              </a:rPr>
              <a:t>“</a:t>
            </a:r>
            <a:r>
              <a:rPr lang="en-US" sz="4400" smtClean="0">
                <a:solidFill>
                  <a:srgbClr val="FFFF99"/>
                </a:solidFill>
                <a:cs typeface="+mn-cs"/>
              </a:rPr>
              <a:t>Of course human life begins at conception.</a:t>
            </a:r>
            <a:r>
              <a:rPr lang="ja-JP" altLang="en-US" sz="4400" smtClean="0">
                <a:solidFill>
                  <a:srgbClr val="FFFF99"/>
                </a:solidFill>
                <a:latin typeface="Arial"/>
                <a:cs typeface="+mn-cs"/>
              </a:rPr>
              <a:t>”</a:t>
            </a:r>
            <a:endParaRPr lang="en-US" sz="4400" smtClean="0">
              <a:solidFill>
                <a:srgbClr val="FFFF99"/>
              </a:solidFill>
              <a:cs typeface="+mn-cs"/>
            </a:endParaRPr>
          </a:p>
        </p:txBody>
      </p:sp>
      <p:sp>
        <p:nvSpPr>
          <p:cNvPr id="523268" name="Text Box 4"/>
          <p:cNvSpPr txBox="1">
            <a:spLocks noChangeArrowheads="1"/>
          </p:cNvSpPr>
          <p:nvPr/>
        </p:nvSpPr>
        <p:spPr bwMode="auto">
          <a:xfrm>
            <a:off x="406400" y="1552575"/>
            <a:ext cx="8142288" cy="13731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dirty="0">
                <a:solidFill>
                  <a:schemeClr val="bg1"/>
                </a:solidFill>
                <a:cs typeface="+mn-cs"/>
              </a:rPr>
              <a:t>Aileen </a:t>
            </a:r>
            <a:r>
              <a:rPr lang="en-US" dirty="0" err="1">
                <a:solidFill>
                  <a:schemeClr val="bg1"/>
                </a:solidFill>
                <a:cs typeface="+mn-cs"/>
              </a:rPr>
              <a:t>Klass</a:t>
            </a:r>
            <a:r>
              <a:rPr lang="en-US" dirty="0">
                <a:solidFill>
                  <a:schemeClr val="bg1"/>
                </a:solidFill>
                <a:cs typeface="+mn-cs"/>
              </a:rPr>
              <a:t> (Owner of Oregon</a:t>
            </a:r>
            <a:r>
              <a:rPr lang="fr-FR" altLang="ja-JP" dirty="0">
                <a:solidFill>
                  <a:schemeClr val="bg1"/>
                </a:solidFill>
                <a:latin typeface="Arial"/>
                <a:cs typeface="+mn-cs"/>
              </a:rPr>
              <a:t>'</a:t>
            </a:r>
            <a:r>
              <a:rPr lang="en-US" dirty="0">
                <a:solidFill>
                  <a:schemeClr val="bg1"/>
                </a:solidFill>
                <a:cs typeface="+mn-cs"/>
              </a:rPr>
              <a:t>s largest abortion clinic testifying under oath), </a:t>
            </a:r>
            <a:r>
              <a:rPr lang="en-US" i="1" dirty="0">
                <a:solidFill>
                  <a:schemeClr val="bg1"/>
                </a:solidFill>
                <a:cs typeface="+mn-cs"/>
              </a:rPr>
              <a:t>Lovejoy </a:t>
            </a:r>
            <a:r>
              <a:rPr lang="en-US" i="1" dirty="0" err="1">
                <a:solidFill>
                  <a:schemeClr val="bg1"/>
                </a:solidFill>
                <a:cs typeface="+mn-cs"/>
              </a:rPr>
              <a:t>Surgicenter</a:t>
            </a:r>
            <a:r>
              <a:rPr lang="en-US" i="1" dirty="0">
                <a:solidFill>
                  <a:schemeClr val="bg1"/>
                </a:solidFill>
                <a:cs typeface="+mn-cs"/>
              </a:rPr>
              <a:t> v. Advocates for Life Ministries</a:t>
            </a:r>
            <a:r>
              <a:rPr lang="en-US" dirty="0">
                <a:solidFill>
                  <a:schemeClr val="bg1"/>
                </a:solidFill>
                <a:cs typeface="+mn-cs"/>
              </a:rPr>
              <a:t>, 1989.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3268"/>
                                        </p:tgtEl>
                                        <p:attrNameLst>
                                          <p:attrName>style.visibility</p:attrName>
                                        </p:attrNameLst>
                                      </p:cBhvr>
                                      <p:to>
                                        <p:strVal val="visible"/>
                                      </p:to>
                                    </p:set>
                                    <p:animEffect transition="in" filter="fade">
                                      <p:cBhvr>
                                        <p:cTn id="7" dur="500"/>
                                        <p:tgtEl>
                                          <p:spTgt spid="523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3267">
                                            <p:txEl>
                                              <p:pRg st="0" end="0"/>
                                            </p:txEl>
                                          </p:spTgt>
                                        </p:tgtEl>
                                        <p:attrNameLst>
                                          <p:attrName>style.visibility</p:attrName>
                                        </p:attrNameLst>
                                      </p:cBhvr>
                                      <p:to>
                                        <p:strVal val="visible"/>
                                      </p:to>
                                    </p:set>
                                    <p:animEffect transition="in" filter="fade">
                                      <p:cBhvr>
                                        <p:cTn id="12" dur="500"/>
                                        <p:tgtEl>
                                          <p:spTgt spid="523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5316" name="Rectangle 4"/>
          <p:cNvSpPr>
            <a:spLocks noChangeArrowheads="1"/>
          </p:cNvSpPr>
          <p:nvPr/>
        </p:nvSpPr>
        <p:spPr bwMode="auto">
          <a:xfrm>
            <a:off x="1966913" y="2079625"/>
            <a:ext cx="6024562"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600">
                <a:cs typeface="+mn-cs"/>
              </a:rPr>
              <a:t>Thus saith the LORD that made thee, and formed thee from the womb</a:t>
            </a:r>
          </a:p>
          <a:p>
            <a:pPr algn="ctr">
              <a:spcBef>
                <a:spcPct val="20000"/>
              </a:spcBef>
              <a:defRPr/>
            </a:pPr>
            <a:r>
              <a:rPr lang="en-US" sz="3200">
                <a:cs typeface="+mn-cs"/>
              </a:rPr>
              <a:t>Isaiah 44:2</a:t>
            </a:r>
          </a:p>
        </p:txBody>
      </p:sp>
      <p:sp>
        <p:nvSpPr>
          <p:cNvPr id="525317" name="Rectangle 5"/>
          <p:cNvSpPr>
            <a:spLocks noGrp="1" noChangeArrowheads="1"/>
          </p:cNvSpPr>
          <p:nvPr>
            <p:ph type="title"/>
          </p:nvPr>
        </p:nvSpPr>
        <p:spPr>
          <a:xfrm>
            <a:off x="1335088" y="0"/>
            <a:ext cx="7504112" cy="1143000"/>
          </a:xfrm>
          <a:effectLst/>
          <a:extLst>
            <a:ext uri="{AF507438-7753-43e0-B8FC-AC1667EBCBE1}">
              <a14:hiddenEffects xmlns:a14="http://schemas.microsoft.com/office/drawing/2010/main">
                <a:effectLst>
                  <a:outerShdw blurRad="63500" dist="17961" dir="18900000" algn="ctr" rotWithShape="0">
                    <a:schemeClr val="tx1">
                      <a:alpha val="50000"/>
                    </a:schemeClr>
                  </a:outerShdw>
                </a:effectLst>
              </a14:hiddenEffects>
            </a:ext>
          </a:extLst>
        </p:spPr>
        <p:txBody>
          <a:bodyPr/>
          <a:lstStyle/>
          <a:p>
            <a:pPr eaLnBrk="1" hangingPunct="1">
              <a:defRPr/>
            </a:pPr>
            <a:r>
              <a:rPr lang="en-US" smtClean="0">
                <a:solidFill>
                  <a:srgbClr val="000066"/>
                </a:solidFill>
                <a:cs typeface="+mj-cs"/>
              </a:rPr>
              <a:t>The Bible and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fade">
                                      <p:cBhvr>
                                        <p:cTn id="7" dur="500"/>
                                        <p:tgtEl>
                                          <p:spTgt spid="52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en-US" smtClean="0">
                <a:cs typeface="+mj-cs"/>
              </a:rPr>
              <a:t>What the Bible Teaches</a:t>
            </a:r>
          </a:p>
        </p:txBody>
      </p:sp>
      <p:sp>
        <p:nvSpPr>
          <p:cNvPr id="456707" name="Rectangle 3"/>
          <p:cNvSpPr>
            <a:spLocks noGrp="1" noChangeArrowheads="1"/>
          </p:cNvSpPr>
          <p:nvPr>
            <p:ph type="body" idx="1"/>
          </p:nvPr>
        </p:nvSpPr>
        <p:spPr>
          <a:xfrm>
            <a:off x="427038" y="1435100"/>
            <a:ext cx="7693025" cy="3133725"/>
          </a:xfrm>
        </p:spPr>
        <p:txBody>
          <a:bodyPr/>
          <a:lstStyle/>
          <a:p>
            <a:pPr eaLnBrk="1" hangingPunct="1">
              <a:defRPr/>
            </a:pPr>
            <a:r>
              <a:rPr lang="en-US" sz="3600" smtClean="0">
                <a:cs typeface="+mn-cs"/>
              </a:rPr>
              <a:t>God was before time (In the beginning God created)</a:t>
            </a:r>
          </a:p>
          <a:p>
            <a:pPr eaLnBrk="1" hangingPunct="1">
              <a:defRPr/>
            </a:pPr>
            <a:r>
              <a:rPr lang="en-US" sz="3600" smtClean="0">
                <a:cs typeface="+mn-cs"/>
              </a:rPr>
              <a:t>God is the Creator of all life (after its kind)</a:t>
            </a:r>
          </a:p>
          <a:p>
            <a:pPr eaLnBrk="1" hangingPunct="1">
              <a:defRPr/>
            </a:pPr>
            <a:r>
              <a:rPr lang="en-US" sz="3600" smtClean="0">
                <a:cs typeface="+mn-cs"/>
              </a:rPr>
              <a:t>God is the Creator of all things</a:t>
            </a:r>
          </a:p>
        </p:txBody>
      </p:sp>
      <p:sp>
        <p:nvSpPr>
          <p:cNvPr id="456709" name="Text Box 5"/>
          <p:cNvSpPr txBox="1">
            <a:spLocks noChangeArrowheads="1"/>
          </p:cNvSpPr>
          <p:nvPr/>
        </p:nvSpPr>
        <p:spPr bwMode="auto">
          <a:xfrm>
            <a:off x="671513" y="5003800"/>
            <a:ext cx="7735887" cy="679450"/>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Where does cloning fit into all this?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Effect transition="in" filter="fade">
                                      <p:cBhvr>
                                        <p:cTn id="7" dur="500"/>
                                        <p:tgtEl>
                                          <p:spTgt spid="45670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6707">
                                            <p:txEl>
                                              <p:pRg st="1" end="1"/>
                                            </p:txEl>
                                          </p:spTgt>
                                        </p:tgtEl>
                                        <p:attrNameLst>
                                          <p:attrName>style.visibility</p:attrName>
                                        </p:attrNameLst>
                                      </p:cBhvr>
                                      <p:to>
                                        <p:strVal val="visible"/>
                                      </p:to>
                                    </p:set>
                                    <p:animEffect transition="in" filter="fade">
                                      <p:cBhvr>
                                        <p:cTn id="11" dur="500"/>
                                        <p:tgtEl>
                                          <p:spTgt spid="456707">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6707">
                                            <p:txEl>
                                              <p:pRg st="2" end="2"/>
                                            </p:txEl>
                                          </p:spTgt>
                                        </p:tgtEl>
                                        <p:attrNameLst>
                                          <p:attrName>style.visibility</p:attrName>
                                        </p:attrNameLst>
                                      </p:cBhvr>
                                      <p:to>
                                        <p:strVal val="visible"/>
                                      </p:to>
                                    </p:set>
                                    <p:animEffect transition="in" filter="fade">
                                      <p:cBhvr>
                                        <p:cTn id="15" dur="500"/>
                                        <p:tgtEl>
                                          <p:spTgt spid="45670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56709"/>
                                        </p:tgtEl>
                                        <p:attrNameLst>
                                          <p:attrName>style.visibility</p:attrName>
                                        </p:attrNameLst>
                                      </p:cBhvr>
                                      <p:to>
                                        <p:strVal val="visible"/>
                                      </p:to>
                                    </p:set>
                                    <p:anim calcmode="lin" valueType="num">
                                      <p:cBhvr>
                                        <p:cTn id="20" dur="500" fill="hold"/>
                                        <p:tgtEl>
                                          <p:spTgt spid="456709"/>
                                        </p:tgtEl>
                                        <p:attrNameLst>
                                          <p:attrName>ppt_w</p:attrName>
                                        </p:attrNameLst>
                                      </p:cBhvr>
                                      <p:tavLst>
                                        <p:tav tm="0">
                                          <p:val>
                                            <p:fltVal val="0"/>
                                          </p:val>
                                        </p:tav>
                                        <p:tav tm="100000">
                                          <p:val>
                                            <p:strVal val="#ppt_w"/>
                                          </p:val>
                                        </p:tav>
                                      </p:tavLst>
                                    </p:anim>
                                    <p:anim calcmode="lin" valueType="num">
                                      <p:cBhvr>
                                        <p:cTn id="21" dur="500" fill="hold"/>
                                        <p:tgtEl>
                                          <p:spTgt spid="456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P spid="45670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1557338" y="1760538"/>
            <a:ext cx="695483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600" dirty="0">
                <a:cs typeface="+mn-cs"/>
              </a:rPr>
              <a:t>For You formed my inward parts; You covered me in my mother</a:t>
            </a:r>
            <a:r>
              <a:rPr lang="fr-FR" altLang="ja-JP" sz="3600" dirty="0">
                <a:latin typeface="Arial"/>
                <a:cs typeface="+mn-cs"/>
              </a:rPr>
              <a:t>'</a:t>
            </a:r>
            <a:r>
              <a:rPr lang="en-US" sz="3600" dirty="0">
                <a:cs typeface="+mn-cs"/>
              </a:rPr>
              <a:t>s womb. I will praise You, for I am fearfully </a:t>
            </a:r>
            <a:r>
              <a:rPr lang="en-US" sz="3600" i="1" dirty="0">
                <a:cs typeface="+mn-cs"/>
              </a:rPr>
              <a:t>and</a:t>
            </a:r>
            <a:r>
              <a:rPr lang="en-US" sz="3600" dirty="0">
                <a:cs typeface="+mn-cs"/>
              </a:rPr>
              <a:t> wonderfully made;</a:t>
            </a:r>
            <a:r>
              <a:rPr lang="en-US" sz="3200" dirty="0">
                <a:cs typeface="+mn-cs"/>
              </a:rPr>
              <a:t> </a:t>
            </a:r>
          </a:p>
          <a:p>
            <a:pPr algn="ctr">
              <a:spcBef>
                <a:spcPct val="20000"/>
              </a:spcBef>
              <a:defRPr/>
            </a:pPr>
            <a:r>
              <a:rPr lang="en-US" sz="3200" dirty="0">
                <a:cs typeface="+mn-cs"/>
              </a:rPr>
              <a:t>Ps 139:13-14a</a:t>
            </a:r>
            <a:endParaRPr lang="en-US" sz="3200" dirty="0">
              <a:cs typeface="+mn-cs"/>
              <a:hlinkClick r:id="" action="ppaction://noaction"/>
            </a:endParaRPr>
          </a:p>
        </p:txBody>
      </p:sp>
      <p:sp>
        <p:nvSpPr>
          <p:cNvPr id="528387" name="Rectangle 3"/>
          <p:cNvSpPr>
            <a:spLocks noGrp="1" noChangeArrowheads="1"/>
          </p:cNvSpPr>
          <p:nvPr>
            <p:ph type="title"/>
          </p:nvPr>
        </p:nvSpPr>
        <p:spPr>
          <a:xfrm>
            <a:off x="1335088" y="0"/>
            <a:ext cx="7504112" cy="1143000"/>
          </a:xfrm>
          <a:effectLst/>
          <a:extLst>
            <a:ext uri="{AF507438-7753-43e0-B8FC-AC1667EBCBE1}">
              <a14:hiddenEffects xmlns:a14="http://schemas.microsoft.com/office/drawing/2010/main">
                <a:effectLst>
                  <a:outerShdw blurRad="63500" dist="17961" dir="18900000" algn="ctr" rotWithShape="0">
                    <a:schemeClr val="tx1">
                      <a:alpha val="50000"/>
                    </a:schemeClr>
                  </a:outerShdw>
                </a:effectLst>
              </a14:hiddenEffects>
            </a:ext>
          </a:extLst>
        </p:spPr>
        <p:txBody>
          <a:bodyPr/>
          <a:lstStyle/>
          <a:p>
            <a:pPr eaLnBrk="1" hangingPunct="1">
              <a:defRPr/>
            </a:pPr>
            <a:r>
              <a:rPr lang="en-US" smtClean="0">
                <a:solidFill>
                  <a:srgbClr val="000066"/>
                </a:solidFill>
                <a:cs typeface="+mj-cs"/>
              </a:rPr>
              <a:t>The Bible and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8386"/>
                                        </p:tgtEl>
                                        <p:attrNameLst>
                                          <p:attrName>style.visibility</p:attrName>
                                        </p:attrNameLst>
                                      </p:cBhvr>
                                      <p:to>
                                        <p:strVal val="visible"/>
                                      </p:to>
                                    </p:set>
                                    <p:animEffect transition="in" filter="fade">
                                      <p:cBhvr>
                                        <p:cTn id="7" dur="500"/>
                                        <p:tgtEl>
                                          <p:spTgt spid="528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1644650" y="1760538"/>
            <a:ext cx="6751638"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00CC99"/>
              </a:buClr>
              <a:buSzPct val="70000"/>
              <a:buFont typeface="Wingdings" charset="0"/>
              <a:buNone/>
              <a:defRPr/>
            </a:pPr>
            <a:r>
              <a:rPr lang="en-US" sz="3600">
                <a:cs typeface="+mn-cs"/>
              </a:rPr>
              <a:t>According as he hath chosen us in him before the foundation of the world, that we should be holy and without blame before him in love:</a:t>
            </a:r>
          </a:p>
          <a:p>
            <a:pPr algn="ctr">
              <a:spcBef>
                <a:spcPct val="20000"/>
              </a:spcBef>
              <a:buClr>
                <a:srgbClr val="00CC99"/>
              </a:buClr>
              <a:buSzPct val="70000"/>
              <a:buFont typeface="Wingdings" charset="0"/>
              <a:buNone/>
              <a:defRPr/>
            </a:pPr>
            <a:r>
              <a:rPr lang="en-US" sz="3200">
                <a:cs typeface="+mn-cs"/>
              </a:rPr>
              <a:t>Ephesians 1:4</a:t>
            </a:r>
          </a:p>
        </p:txBody>
      </p:sp>
      <p:sp>
        <p:nvSpPr>
          <p:cNvPr id="530435" name="Rectangle 3"/>
          <p:cNvSpPr>
            <a:spLocks noGrp="1" noChangeArrowheads="1"/>
          </p:cNvSpPr>
          <p:nvPr>
            <p:ph type="title"/>
          </p:nvPr>
        </p:nvSpPr>
        <p:spPr>
          <a:xfrm>
            <a:off x="1335088" y="0"/>
            <a:ext cx="7504112" cy="1143000"/>
          </a:xfrm>
          <a:effectLst/>
          <a:extLst>
            <a:ext uri="{AF507438-7753-43e0-B8FC-AC1667EBCBE1}">
              <a14:hiddenEffects xmlns:a14="http://schemas.microsoft.com/office/drawing/2010/main">
                <a:effectLst>
                  <a:outerShdw blurRad="63500" dist="17961" dir="18900000" algn="ctr" rotWithShape="0">
                    <a:schemeClr val="tx1">
                      <a:alpha val="50000"/>
                    </a:schemeClr>
                  </a:outerShdw>
                </a:effectLst>
              </a14:hiddenEffects>
            </a:ext>
          </a:extLst>
        </p:spPr>
        <p:txBody>
          <a:bodyPr/>
          <a:lstStyle/>
          <a:p>
            <a:pPr eaLnBrk="1" hangingPunct="1">
              <a:defRPr/>
            </a:pPr>
            <a:r>
              <a:rPr lang="en-US" smtClean="0">
                <a:solidFill>
                  <a:srgbClr val="000066"/>
                </a:solidFill>
                <a:cs typeface="+mj-cs"/>
              </a:rPr>
              <a:t>The Bible and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0434"/>
                                        </p:tgtEl>
                                        <p:attrNameLst>
                                          <p:attrName>style.visibility</p:attrName>
                                        </p:attrNameLst>
                                      </p:cBhvr>
                                      <p:to>
                                        <p:strVal val="visible"/>
                                      </p:to>
                                    </p:set>
                                    <p:animEffect transition="in" filter="fade">
                                      <p:cBhvr>
                                        <p:cTn id="7" dur="500"/>
                                        <p:tgtEl>
                                          <p:spTgt spid="530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en-US" smtClean="0">
                <a:cs typeface="+mj-cs"/>
              </a:rPr>
              <a:t>The Bible and Cloning</a:t>
            </a:r>
          </a:p>
        </p:txBody>
      </p:sp>
      <p:sp>
        <p:nvSpPr>
          <p:cNvPr id="471043" name="Rectangle 3"/>
          <p:cNvSpPr>
            <a:spLocks noGrp="1" noChangeArrowheads="1"/>
          </p:cNvSpPr>
          <p:nvPr>
            <p:ph type="body" idx="1"/>
          </p:nvPr>
        </p:nvSpPr>
        <p:spPr/>
        <p:txBody>
          <a:bodyPr/>
          <a:lstStyle/>
          <a:p>
            <a:pPr eaLnBrk="1" hangingPunct="1">
              <a:defRPr/>
            </a:pPr>
            <a:r>
              <a:rPr lang="en-US" sz="3600" smtClean="0">
                <a:cs typeface="+mn-cs"/>
              </a:rPr>
              <a:t>Exodus 20:13</a:t>
            </a:r>
          </a:p>
          <a:p>
            <a:pPr eaLnBrk="1" hangingPunct="1">
              <a:defRPr/>
            </a:pPr>
            <a:r>
              <a:rPr lang="en-US" sz="3600" smtClean="0">
                <a:cs typeface="+mn-cs"/>
              </a:rPr>
              <a:t>Cloning is in opposition to the Biblical institution of the family </a:t>
            </a:r>
          </a:p>
          <a:p>
            <a:pPr eaLnBrk="1" hangingPunct="1">
              <a:defRPr/>
            </a:pPr>
            <a:endParaRPr lang="en-US" sz="360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fade">
                                      <p:cBhvr>
                                        <p:cTn id="7" dur="500"/>
                                        <p:tgtEl>
                                          <p:spTgt spid="47104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1043">
                                            <p:txEl>
                                              <p:pRg st="1" end="1"/>
                                            </p:txEl>
                                          </p:spTgt>
                                        </p:tgtEl>
                                        <p:attrNameLst>
                                          <p:attrName>style.visibility</p:attrName>
                                        </p:attrNameLst>
                                      </p:cBhvr>
                                      <p:to>
                                        <p:strVal val="visible"/>
                                      </p:to>
                                    </p:set>
                                    <p:animEffect transition="in" filter="fade">
                                      <p:cBhvr>
                                        <p:cTn id="11" dur="500"/>
                                        <p:tgtEl>
                                          <p:spTgt spid="471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pPr eaLnBrk="1" hangingPunct="1">
              <a:defRPr/>
            </a:pPr>
            <a:r>
              <a:rPr lang="en-US" smtClean="0">
                <a:cs typeface="+mj-cs"/>
              </a:rPr>
              <a:t>21 Weeks in the Womb </a:t>
            </a:r>
          </a:p>
        </p:txBody>
      </p:sp>
      <p:pic>
        <p:nvPicPr>
          <p:cNvPr id="202761" name="Picture 9" descr="Picure of doctor holding Baby Samuel's 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6200" y="1293813"/>
            <a:ext cx="6451600" cy="49276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202765" name="Group 13"/>
          <p:cNvGrpSpPr>
            <a:grpSpLocks/>
          </p:cNvGrpSpPr>
          <p:nvPr/>
        </p:nvGrpSpPr>
        <p:grpSpPr bwMode="auto">
          <a:xfrm>
            <a:off x="754063" y="3063875"/>
            <a:ext cx="4049712" cy="1117600"/>
            <a:chOff x="613" y="1957"/>
            <a:chExt cx="2551" cy="704"/>
          </a:xfrm>
        </p:grpSpPr>
        <p:sp>
          <p:nvSpPr>
            <p:cNvPr id="92165" name="Oval 10"/>
            <p:cNvSpPr>
              <a:spLocks noChangeArrowheads="1"/>
            </p:cNvSpPr>
            <p:nvPr/>
          </p:nvSpPr>
          <p:spPr bwMode="auto">
            <a:xfrm>
              <a:off x="2460" y="1957"/>
              <a:ext cx="704" cy="704"/>
            </a:xfrm>
            <a:prstGeom prst="ellipse">
              <a:avLst/>
            </a:prstGeom>
            <a:noFill/>
            <a:ln w="101600">
              <a:solidFill>
                <a:srgbClr val="00CC66"/>
              </a:solidFill>
              <a:round/>
              <a:headEnd/>
              <a:tailEnd/>
            </a:ln>
            <a:effectLst>
              <a:prstShdw prst="shdw17" dist="17961" dir="2700000">
                <a:srgbClr val="007A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2166" name="Line 11"/>
            <p:cNvSpPr>
              <a:spLocks noChangeShapeType="1"/>
            </p:cNvSpPr>
            <p:nvPr/>
          </p:nvSpPr>
          <p:spPr bwMode="auto">
            <a:xfrm flipV="1">
              <a:off x="613" y="2359"/>
              <a:ext cx="1828" cy="146"/>
            </a:xfrm>
            <a:prstGeom prst="line">
              <a:avLst/>
            </a:prstGeom>
            <a:noFill/>
            <a:ln w="127000">
              <a:solidFill>
                <a:srgbClr val="00CC66"/>
              </a:solidFill>
              <a:round/>
              <a:headEnd/>
              <a:tailEnd type="triangle" w="med" len="med"/>
            </a:ln>
            <a:effectLst>
              <a:prstShdw prst="shdw17" dist="17961" dir="2700000">
                <a:srgbClr val="007A3D">
                  <a:alpha val="74997"/>
                </a:srgbClr>
              </a:prstShdw>
            </a:effectLst>
            <a:extLst>
              <a:ext uri="{909E8E84-426E-40dd-AFC4-6F175D3DCCD1}">
                <a14:hiddenFill xmlns:a14="http://schemas.microsoft.com/office/drawing/2010/main">
                  <a:noFill/>
                </a14:hiddenFill>
              </a:ext>
            </a:extLst>
          </p:spPr>
          <p:txBody>
            <a:bodyPr/>
            <a:lstStyle/>
            <a:p>
              <a:endParaRPr lang="en-US"/>
            </a:p>
          </p:txBody>
        </p:sp>
      </p:grpSp>
      <p:sp>
        <p:nvSpPr>
          <p:cNvPr id="202764" name="Text Box 12"/>
          <p:cNvSpPr txBox="1">
            <a:spLocks noChangeArrowheads="1"/>
          </p:cNvSpPr>
          <p:nvPr/>
        </p:nvSpPr>
        <p:spPr bwMode="auto">
          <a:xfrm>
            <a:off x="1812925" y="6267450"/>
            <a:ext cx="5819775"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chemeClr val="bg1"/>
                </a:solidFill>
                <a:cs typeface="+mn-cs"/>
              </a:rPr>
              <a:t>Picture by Michael Clancy, 1999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2761"/>
                                        </p:tgtEl>
                                        <p:attrNameLst>
                                          <p:attrName>style.visibility</p:attrName>
                                        </p:attrNameLst>
                                      </p:cBhvr>
                                      <p:to>
                                        <p:strVal val="visible"/>
                                      </p:to>
                                    </p:set>
                                    <p:animEffect transition="in" filter="fade">
                                      <p:cBhvr>
                                        <p:cTn id="7" dur="500"/>
                                        <p:tgtEl>
                                          <p:spTgt spid="20276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02765"/>
                                        </p:tgtEl>
                                        <p:attrNameLst>
                                          <p:attrName>style.visibility</p:attrName>
                                        </p:attrNameLst>
                                      </p:cBhvr>
                                      <p:to>
                                        <p:strVal val="visible"/>
                                      </p:to>
                                    </p:set>
                                    <p:animEffect transition="in" filter="wipe(left)">
                                      <p:cBhvr>
                                        <p:cTn id="11" dur="1000"/>
                                        <p:tgtEl>
                                          <p:spTgt spid="202765"/>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2764"/>
                                        </p:tgtEl>
                                        <p:attrNameLst>
                                          <p:attrName>style.visibility</p:attrName>
                                        </p:attrNameLst>
                                      </p:cBhvr>
                                      <p:to>
                                        <p:strVal val="visible"/>
                                      </p:to>
                                    </p:set>
                                    <p:animEffect transition="in" filter="fade">
                                      <p:cBhvr>
                                        <p:cTn id="15"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pPr eaLnBrk="1" hangingPunct="1">
              <a:defRPr/>
            </a:pPr>
            <a:r>
              <a:rPr lang="en-US" smtClean="0">
                <a:cs typeface="+mj-cs"/>
              </a:rPr>
              <a:t>21 Weeks in the Womb</a:t>
            </a:r>
          </a:p>
        </p:txBody>
      </p:sp>
      <p:pic>
        <p:nvPicPr>
          <p:cNvPr id="531461" name="Picture 5" descr="Babies 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5538" y="1273175"/>
            <a:ext cx="4435475" cy="495141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531462" name="Text Box 6"/>
          <p:cNvSpPr txBox="1">
            <a:spLocks noChangeArrowheads="1"/>
          </p:cNvSpPr>
          <p:nvPr/>
        </p:nvSpPr>
        <p:spPr bwMode="auto">
          <a:xfrm>
            <a:off x="1655763" y="6210300"/>
            <a:ext cx="5819775"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chemeClr val="bg1"/>
                </a:solidFill>
                <a:cs typeface="+mn-cs"/>
              </a:rPr>
              <a:t>Picture by Michael Clancy, 1999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1461"/>
                                        </p:tgtEl>
                                        <p:attrNameLst>
                                          <p:attrName>style.visibility</p:attrName>
                                        </p:attrNameLst>
                                      </p:cBhvr>
                                      <p:to>
                                        <p:strVal val="visible"/>
                                      </p:to>
                                    </p:set>
                                    <p:animEffect transition="in" filter="fade">
                                      <p:cBhvr>
                                        <p:cTn id="7" dur="500"/>
                                        <p:tgtEl>
                                          <p:spTgt spid="53146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1462"/>
                                        </p:tgtEl>
                                        <p:attrNameLst>
                                          <p:attrName>style.visibility</p:attrName>
                                        </p:attrNameLst>
                                      </p:cBhvr>
                                      <p:to>
                                        <p:strVal val="visible"/>
                                      </p:to>
                                    </p:set>
                                    <p:animEffect transition="in" filter="fade">
                                      <p:cBhvr>
                                        <p:cTn id="11" dur="500"/>
                                        <p:tgtEl>
                                          <p:spTgt spid="53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en-US" smtClean="0">
                <a:cs typeface="+mj-cs"/>
              </a:rPr>
              <a:t>Created With Worth</a:t>
            </a:r>
          </a:p>
        </p:txBody>
      </p:sp>
      <p:sp>
        <p:nvSpPr>
          <p:cNvPr id="442371" name="Rectangle 3"/>
          <p:cNvSpPr>
            <a:spLocks noGrp="1" noChangeArrowheads="1"/>
          </p:cNvSpPr>
          <p:nvPr>
            <p:ph type="body" idx="1"/>
          </p:nvPr>
        </p:nvSpPr>
        <p:spPr>
          <a:xfrm>
            <a:off x="411163" y="3308350"/>
            <a:ext cx="8229600" cy="2406650"/>
          </a:xfrm>
        </p:spPr>
        <p:txBody>
          <a:bodyPr/>
          <a:lstStyle/>
          <a:p>
            <a:pPr marL="0" indent="0" eaLnBrk="1" hangingPunct="1">
              <a:buFont typeface="Wingdings" charset="0"/>
              <a:buNone/>
              <a:defRPr/>
            </a:pPr>
            <a:r>
              <a:rPr lang="en-US" smtClean="0">
                <a:cs typeface="+mn-cs"/>
              </a:rPr>
              <a:t>So God created man in his </a:t>
            </a:r>
            <a:r>
              <a:rPr lang="en-US" i="1" smtClean="0">
                <a:cs typeface="+mn-cs"/>
              </a:rPr>
              <a:t>own</a:t>
            </a:r>
            <a:r>
              <a:rPr lang="en-US" smtClean="0">
                <a:cs typeface="+mn-cs"/>
              </a:rPr>
              <a:t> image, in the image of God created he him; male and female created he them.</a:t>
            </a:r>
          </a:p>
          <a:p>
            <a:pPr marL="0" indent="0" algn="ctr" eaLnBrk="1" hangingPunct="1">
              <a:buFont typeface="Wingdings" charset="0"/>
              <a:buNone/>
              <a:defRPr/>
            </a:pPr>
            <a:r>
              <a:rPr lang="en-US" sz="2800" smtClean="0">
                <a:cs typeface="+mn-cs"/>
              </a:rPr>
              <a:t>Genesis 1:27</a:t>
            </a:r>
          </a:p>
        </p:txBody>
      </p:sp>
      <p:sp>
        <p:nvSpPr>
          <p:cNvPr id="442372" name="Text Box 4"/>
          <p:cNvSpPr txBox="1">
            <a:spLocks noChangeArrowheads="1"/>
          </p:cNvSpPr>
          <p:nvPr/>
        </p:nvSpPr>
        <p:spPr bwMode="auto">
          <a:xfrm>
            <a:off x="374650" y="1322388"/>
            <a:ext cx="8345488" cy="15700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dirty="0">
                <a:solidFill>
                  <a:schemeClr val="bg1"/>
                </a:solidFill>
                <a:cs typeface="+mn-cs"/>
              </a:rPr>
              <a:t>We were created as the climax of God</a:t>
            </a:r>
            <a:r>
              <a:rPr lang="fr-FR" altLang="ja-JP" sz="3200" dirty="0">
                <a:solidFill>
                  <a:schemeClr val="bg1"/>
                </a:solidFill>
                <a:latin typeface="Arial"/>
                <a:cs typeface="+mn-cs"/>
              </a:rPr>
              <a:t>'</a:t>
            </a:r>
            <a:r>
              <a:rPr lang="en-US" sz="3200" dirty="0">
                <a:solidFill>
                  <a:schemeClr val="bg1"/>
                </a:solidFill>
                <a:cs typeface="+mn-cs"/>
              </a:rPr>
              <a:t>s creation with worth far greater than that of all animals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2372"/>
                                        </p:tgtEl>
                                        <p:attrNameLst>
                                          <p:attrName>style.visibility</p:attrName>
                                        </p:attrNameLst>
                                      </p:cBhvr>
                                      <p:to>
                                        <p:strVal val="visible"/>
                                      </p:to>
                                    </p:set>
                                    <p:animEffect transition="in" filter="fade">
                                      <p:cBhvr>
                                        <p:cTn id="7" dur="500"/>
                                        <p:tgtEl>
                                          <p:spTgt spid="442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2371"/>
                                        </p:tgtEl>
                                        <p:attrNameLst>
                                          <p:attrName>style.visibility</p:attrName>
                                        </p:attrNameLst>
                                      </p:cBhvr>
                                      <p:to>
                                        <p:strVal val="visible"/>
                                      </p:to>
                                    </p:set>
                                    <p:animEffect transition="in" filter="fade">
                                      <p:cBhvr>
                                        <p:cTn id="12" dur="500"/>
                                        <p:tgtEl>
                                          <p:spTgt spid="442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p:bldP spid="4423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smtClean="0">
                <a:cs typeface="+mj-cs"/>
              </a:rPr>
              <a:t>The Unborn and God</a:t>
            </a:r>
          </a:p>
        </p:txBody>
      </p:sp>
      <p:sp>
        <p:nvSpPr>
          <p:cNvPr id="443395" name="Rectangle 3"/>
          <p:cNvSpPr>
            <a:spLocks noGrp="1" noChangeArrowheads="1"/>
          </p:cNvSpPr>
          <p:nvPr>
            <p:ph type="body" idx="1"/>
          </p:nvPr>
        </p:nvSpPr>
        <p:spPr>
          <a:xfrm>
            <a:off x="398463" y="2828925"/>
            <a:ext cx="8229600" cy="3481388"/>
          </a:xfrm>
        </p:spPr>
        <p:txBody>
          <a:bodyPr/>
          <a:lstStyle/>
          <a:p>
            <a:pPr marL="0" indent="0" eaLnBrk="1" hangingPunct="1">
              <a:buFont typeface="Wingdings" charset="0"/>
              <a:buNone/>
              <a:defRPr/>
            </a:pPr>
            <a:r>
              <a:rPr lang="en-US" smtClean="0">
                <a:cs typeface="+mn-cs"/>
              </a:rPr>
              <a:t>Your eyes saw my substance, being yet unformed.</a:t>
            </a:r>
          </a:p>
          <a:p>
            <a:pPr marL="0" indent="0" eaLnBrk="1" hangingPunct="1">
              <a:buFont typeface="Wingdings" charset="0"/>
              <a:buNone/>
              <a:defRPr/>
            </a:pPr>
            <a:r>
              <a:rPr lang="en-US" smtClean="0">
                <a:cs typeface="+mn-cs"/>
              </a:rPr>
              <a:t>And in Your book they all were written,</a:t>
            </a:r>
          </a:p>
          <a:p>
            <a:pPr marL="0" indent="0" eaLnBrk="1" hangingPunct="1">
              <a:buFont typeface="Wingdings" charset="0"/>
              <a:buNone/>
              <a:defRPr/>
            </a:pPr>
            <a:r>
              <a:rPr lang="en-US" smtClean="0">
                <a:cs typeface="+mn-cs"/>
              </a:rPr>
              <a:t>The days fashioned for me, When as yet there were none of them. </a:t>
            </a:r>
          </a:p>
          <a:p>
            <a:pPr marL="0" indent="0" algn="ctr" eaLnBrk="1" hangingPunct="1">
              <a:buFont typeface="Wingdings" charset="0"/>
              <a:buNone/>
              <a:defRPr/>
            </a:pPr>
            <a:r>
              <a:rPr lang="en-US" smtClean="0">
                <a:cs typeface="+mn-cs"/>
              </a:rPr>
              <a:t>Psalm 139:16</a:t>
            </a:r>
          </a:p>
        </p:txBody>
      </p:sp>
      <p:sp>
        <p:nvSpPr>
          <p:cNvPr id="443396" name="Text Box 4"/>
          <p:cNvSpPr txBox="1">
            <a:spLocks noChangeArrowheads="1"/>
          </p:cNvSpPr>
          <p:nvPr/>
        </p:nvSpPr>
        <p:spPr bwMode="auto">
          <a:xfrm>
            <a:off x="479425" y="1363663"/>
            <a:ext cx="7997825" cy="10779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dirty="0">
                <a:solidFill>
                  <a:schemeClr val="bg1"/>
                </a:solidFill>
                <a:cs typeface="+mn-cs"/>
              </a:rPr>
              <a:t>Psalm 139 paints a graphic picture of the unborn in God</a:t>
            </a:r>
            <a:r>
              <a:rPr lang="fr-FR" altLang="ja-JP" sz="3200" dirty="0">
                <a:solidFill>
                  <a:schemeClr val="bg1"/>
                </a:solidFill>
                <a:latin typeface="Arial"/>
                <a:cs typeface="+mn-cs"/>
              </a:rPr>
              <a:t>'</a:t>
            </a:r>
            <a:r>
              <a:rPr lang="en-US" sz="3200" dirty="0">
                <a:solidFill>
                  <a:schemeClr val="bg1"/>
                </a:solidFill>
                <a:cs typeface="+mn-cs"/>
              </a:rPr>
              <a:t>s eyes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3396"/>
                                        </p:tgtEl>
                                        <p:attrNameLst>
                                          <p:attrName>style.visibility</p:attrName>
                                        </p:attrNameLst>
                                      </p:cBhvr>
                                      <p:to>
                                        <p:strVal val="visible"/>
                                      </p:to>
                                    </p:set>
                                    <p:animEffect transition="in" filter="fade">
                                      <p:cBhvr>
                                        <p:cTn id="7" dur="500"/>
                                        <p:tgtEl>
                                          <p:spTgt spid="443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3395"/>
                                        </p:tgtEl>
                                        <p:attrNameLst>
                                          <p:attrName>style.visibility</p:attrName>
                                        </p:attrNameLst>
                                      </p:cBhvr>
                                      <p:to>
                                        <p:strVal val="visible"/>
                                      </p:to>
                                    </p:set>
                                    <p:animEffect transition="in" filter="fade">
                                      <p:cBhvr>
                                        <p:cTn id="12" dur="500"/>
                                        <p:tgtEl>
                                          <p:spTgt spid="443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p:bldP spid="44339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1346" name="Group 2"/>
          <p:cNvGrpSpPr>
            <a:grpSpLocks/>
          </p:cNvGrpSpPr>
          <p:nvPr/>
        </p:nvGrpSpPr>
        <p:grpSpPr bwMode="auto">
          <a:xfrm>
            <a:off x="2892425" y="1262063"/>
            <a:ext cx="3727450" cy="4079875"/>
            <a:chOff x="1849" y="777"/>
            <a:chExt cx="2348" cy="2570"/>
          </a:xfrm>
        </p:grpSpPr>
        <p:sp>
          <p:nvSpPr>
            <p:cNvPr id="98310" name="Rectangle 3"/>
            <p:cNvSpPr>
              <a:spLocks noChangeArrowheads="1"/>
            </p:cNvSpPr>
            <p:nvPr/>
          </p:nvSpPr>
          <p:spPr bwMode="auto">
            <a:xfrm>
              <a:off x="1849" y="777"/>
              <a:ext cx="2348" cy="2570"/>
            </a:xfrm>
            <a:prstGeom prst="rect">
              <a:avLst/>
            </a:prstGeom>
            <a:solidFill>
              <a:srgbClr val="3366FF"/>
            </a:solidFill>
            <a:ln>
              <a:noFill/>
            </a:ln>
            <a:effectLst>
              <a:prstShdw prst="shdw17" dist="17961" dir="2700000">
                <a:srgbClr val="1F3D99">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98311" name="Picture 4" descr="abortion baby hand"/>
            <p:cNvPicPr>
              <a:picLocks noChangeAspect="1" noChangeArrowheads="1"/>
            </p:cNvPicPr>
            <p:nvPr/>
          </p:nvPicPr>
          <p:blipFill>
            <a:blip r:embed="rId2" cstate="screen">
              <a:lum bright="-24000" contrast="10000"/>
              <a:extLst>
                <a:ext uri="{28A0092B-C50C-407E-A947-70E740481C1C}">
                  <a14:useLocalDpi xmlns:a14="http://schemas.microsoft.com/office/drawing/2010/main"/>
                </a:ext>
              </a:extLst>
            </a:blip>
            <a:srcRect/>
            <a:stretch>
              <a:fillRect/>
            </a:stretch>
          </p:blipFill>
          <p:spPr bwMode="auto">
            <a:xfrm>
              <a:off x="1924" y="845"/>
              <a:ext cx="2213" cy="245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
        <p:nvSpPr>
          <p:cNvPr id="441349" name="Text Box 5"/>
          <p:cNvSpPr txBox="1">
            <a:spLocks noChangeArrowheads="1"/>
          </p:cNvSpPr>
          <p:nvPr/>
        </p:nvSpPr>
        <p:spPr bwMode="auto">
          <a:xfrm>
            <a:off x="946150" y="5399088"/>
            <a:ext cx="7620000"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A hand taken from the discarded remains of an abortion</a:t>
            </a:r>
          </a:p>
        </p:txBody>
      </p:sp>
      <p:sp>
        <p:nvSpPr>
          <p:cNvPr id="441350" name="Rectangle 6"/>
          <p:cNvSpPr>
            <a:spLocks noGrp="1" noChangeArrowheads="1"/>
          </p:cNvSpPr>
          <p:nvPr>
            <p:ph type="title"/>
          </p:nvPr>
        </p:nvSpPr>
        <p:spPr/>
        <p:txBody>
          <a:bodyPr/>
          <a:lstStyle/>
          <a:p>
            <a:pPr eaLnBrk="1" hangingPunct="1">
              <a:defRPr/>
            </a:pPr>
            <a:r>
              <a:rPr lang="en-US" smtClean="0">
                <a:cs typeface="+mj-cs"/>
              </a:rPr>
              <a:t>Destruction of Human Life</a:t>
            </a:r>
          </a:p>
        </p:txBody>
      </p:sp>
      <p:sp>
        <p:nvSpPr>
          <p:cNvPr id="441351" name="Freeform 7"/>
          <p:cNvSpPr>
            <a:spLocks/>
          </p:cNvSpPr>
          <p:nvPr/>
        </p:nvSpPr>
        <p:spPr bwMode="auto">
          <a:xfrm>
            <a:off x="1393825" y="1757363"/>
            <a:ext cx="2454275" cy="506412"/>
          </a:xfrm>
          <a:custGeom>
            <a:avLst/>
            <a:gdLst>
              <a:gd name="T0" fmla="*/ 0 w 1546"/>
              <a:gd name="T1" fmla="*/ 54 h 319"/>
              <a:gd name="T2" fmla="*/ 723 w 1546"/>
              <a:gd name="T3" fmla="*/ 44 h 319"/>
              <a:gd name="T4" fmla="*/ 1546 w 1546"/>
              <a:gd name="T5" fmla="*/ 319 h 319"/>
            </a:gdLst>
            <a:ahLst/>
            <a:cxnLst>
              <a:cxn ang="0">
                <a:pos x="T0" y="T1"/>
              </a:cxn>
              <a:cxn ang="0">
                <a:pos x="T2" y="T3"/>
              </a:cxn>
              <a:cxn ang="0">
                <a:pos x="T4" y="T5"/>
              </a:cxn>
            </a:cxnLst>
            <a:rect l="0" t="0" r="r" b="b"/>
            <a:pathLst>
              <a:path w="1546" h="319">
                <a:moveTo>
                  <a:pt x="0" y="54"/>
                </a:moveTo>
                <a:cubicBezTo>
                  <a:pt x="232" y="27"/>
                  <a:pt x="465" y="0"/>
                  <a:pt x="723" y="44"/>
                </a:cubicBezTo>
                <a:cubicBezTo>
                  <a:pt x="981" y="88"/>
                  <a:pt x="1409" y="273"/>
                  <a:pt x="1546" y="319"/>
                </a:cubicBezTo>
              </a:path>
            </a:pathLst>
          </a:custGeom>
          <a:noFill/>
          <a:ln w="92075" cmpd="sng">
            <a:solidFill>
              <a:srgbClr val="00CC66"/>
            </a:solidFill>
            <a:round/>
            <a:headEnd type="none" w="med" len="me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441352" name="Oval 8"/>
          <p:cNvSpPr>
            <a:spLocks noChangeArrowheads="1"/>
          </p:cNvSpPr>
          <p:nvPr/>
        </p:nvSpPr>
        <p:spPr bwMode="auto">
          <a:xfrm>
            <a:off x="3889375" y="1639888"/>
            <a:ext cx="1365250" cy="1789112"/>
          </a:xfrm>
          <a:prstGeom prst="ellipse">
            <a:avLst/>
          </a:prstGeom>
          <a:noFill/>
          <a:ln w="101600">
            <a:solidFill>
              <a:srgbClr val="00CC66"/>
            </a:solidFill>
            <a:round/>
            <a:headEnd/>
            <a:tailEnd/>
          </a:ln>
          <a:effectLst>
            <a:outerShdw blurRad="63500" dist="29783" dir="3885598"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fade">
                                      <p:cBhvr>
                                        <p:cTn id="7" dur="500"/>
                                        <p:tgtEl>
                                          <p:spTgt spid="4413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1349"/>
                                        </p:tgtEl>
                                        <p:attrNameLst>
                                          <p:attrName>style.visibility</p:attrName>
                                        </p:attrNameLst>
                                      </p:cBhvr>
                                      <p:to>
                                        <p:strVal val="visible"/>
                                      </p:to>
                                    </p:set>
                                    <p:animEffect transition="in" filter="fade">
                                      <p:cBhvr>
                                        <p:cTn id="11" dur="500"/>
                                        <p:tgtEl>
                                          <p:spTgt spid="44134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1351"/>
                                        </p:tgtEl>
                                        <p:attrNameLst>
                                          <p:attrName>style.visibility</p:attrName>
                                        </p:attrNameLst>
                                      </p:cBhvr>
                                      <p:to>
                                        <p:strVal val="visible"/>
                                      </p:to>
                                    </p:set>
                                    <p:animEffect transition="in" filter="wipe(left)">
                                      <p:cBhvr>
                                        <p:cTn id="15" dur="500"/>
                                        <p:tgtEl>
                                          <p:spTgt spid="441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mtClean="0">
                <a:cs typeface="+mj-cs"/>
              </a:rPr>
              <a:t>Herod Kills the Children</a:t>
            </a:r>
          </a:p>
        </p:txBody>
      </p:sp>
      <p:sp>
        <p:nvSpPr>
          <p:cNvPr id="461827" name="Rectangle 3"/>
          <p:cNvSpPr>
            <a:spLocks noGrp="1" noChangeArrowheads="1"/>
          </p:cNvSpPr>
          <p:nvPr>
            <p:ph type="body" idx="1"/>
          </p:nvPr>
        </p:nvSpPr>
        <p:spPr>
          <a:xfrm>
            <a:off x="536575" y="2176463"/>
            <a:ext cx="8069263" cy="3117850"/>
          </a:xfrm>
        </p:spPr>
        <p:txBody>
          <a:bodyPr/>
          <a:lstStyle/>
          <a:p>
            <a:pPr marL="0" indent="0" eaLnBrk="1" hangingPunct="1">
              <a:buFont typeface="Wingdings" charset="0"/>
              <a:buNone/>
              <a:defRPr/>
            </a:pPr>
            <a:r>
              <a:rPr lang="en-US" smtClean="0">
                <a:cs typeface="+mn-cs"/>
              </a:rPr>
              <a:t>Then Herod, when he saw that he was deceived by the wise men, was exceedingly angry; and he sent forth and put to death all the male children who were in Bethlehem and in all its districts, from two years old and under…</a:t>
            </a:r>
          </a:p>
        </p:txBody>
      </p:sp>
      <p:sp>
        <p:nvSpPr>
          <p:cNvPr id="461828" name="Text Box 4"/>
          <p:cNvSpPr txBox="1">
            <a:spLocks noChangeArrowheads="1"/>
          </p:cNvSpPr>
          <p:nvPr/>
        </p:nvSpPr>
        <p:spPr bwMode="auto">
          <a:xfrm>
            <a:off x="2582863" y="1320800"/>
            <a:ext cx="37719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chemeClr val="bg1"/>
                </a:solidFill>
                <a:cs typeface="+mn-cs"/>
              </a:rPr>
              <a:t>Matthew 2:16</a:t>
            </a:r>
          </a:p>
        </p:txBody>
      </p:sp>
      <p:sp>
        <p:nvSpPr>
          <p:cNvPr id="461829" name="Text Box 5"/>
          <p:cNvSpPr txBox="1">
            <a:spLocks noChangeArrowheads="1"/>
          </p:cNvSpPr>
          <p:nvPr/>
        </p:nvSpPr>
        <p:spPr bwMode="auto">
          <a:xfrm>
            <a:off x="1698625" y="5732463"/>
            <a:ext cx="5746750" cy="758825"/>
          </a:xfrm>
          <a:prstGeom prst="rect">
            <a:avLst/>
          </a:prstGeom>
          <a:solidFill>
            <a:srgbClr val="660066"/>
          </a:solidFill>
          <a:ln w="571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cs typeface="+mn-cs"/>
              </a:rPr>
              <a:t>This was a horrifying act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1828"/>
                                        </p:tgtEl>
                                        <p:attrNameLst>
                                          <p:attrName>style.visibility</p:attrName>
                                        </p:attrNameLst>
                                      </p:cBhvr>
                                      <p:to>
                                        <p:strVal val="visible"/>
                                      </p:to>
                                    </p:set>
                                    <p:animEffect transition="in" filter="fade">
                                      <p:cBhvr>
                                        <p:cTn id="7" dur="500"/>
                                        <p:tgtEl>
                                          <p:spTgt spid="461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1827">
                                            <p:txEl>
                                              <p:pRg st="0" end="0"/>
                                            </p:txEl>
                                          </p:spTgt>
                                        </p:tgtEl>
                                        <p:attrNameLst>
                                          <p:attrName>style.visibility</p:attrName>
                                        </p:attrNameLst>
                                      </p:cBhvr>
                                      <p:to>
                                        <p:strVal val="visible"/>
                                      </p:to>
                                    </p:set>
                                    <p:animEffect transition="in" filter="fade">
                                      <p:cBhvr>
                                        <p:cTn id="12" dur="500"/>
                                        <p:tgtEl>
                                          <p:spTgt spid="461827">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3000"/>
                                  </p:stCondLst>
                                  <p:childTnLst>
                                    <p:set>
                                      <p:cBhvr>
                                        <p:cTn id="15" dur="1" fill="hold">
                                          <p:stCondLst>
                                            <p:cond delay="0"/>
                                          </p:stCondLst>
                                        </p:cTn>
                                        <p:tgtEl>
                                          <p:spTgt spid="461829"/>
                                        </p:tgtEl>
                                        <p:attrNameLst>
                                          <p:attrName>style.visibility</p:attrName>
                                        </p:attrNameLst>
                                      </p:cBhvr>
                                      <p:to>
                                        <p:strVal val="visible"/>
                                      </p:to>
                                    </p:set>
                                    <p:animEffect transition="in" filter="fade">
                                      <p:cBhvr>
                                        <p:cTn id="16" dur="1000"/>
                                        <p:tgtEl>
                                          <p:spTgt spid="461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p:bldP spid="461828" grpId="0"/>
      <p:bldP spid="46182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1" name="Rectangle 3"/>
          <p:cNvSpPr>
            <a:spLocks noGrp="1" noChangeArrowheads="1"/>
          </p:cNvSpPr>
          <p:nvPr>
            <p:ph type="body" idx="4294967295"/>
          </p:nvPr>
        </p:nvSpPr>
        <p:spPr>
          <a:xfrm>
            <a:off x="904875" y="1360488"/>
            <a:ext cx="7418388" cy="2928937"/>
          </a:xfrm>
          <a:solidFill>
            <a:schemeClr val="bg1"/>
          </a:solidFill>
          <a:ln w="38100">
            <a:solidFill>
              <a:srgbClr val="FF0000"/>
            </a:solidFill>
            <a:miter lim="800000"/>
            <a:headEnd/>
            <a:tailEnd/>
          </a:ln>
          <a:effectLst>
            <a:outerShdw blurRad="63500" dist="63500" dir="18412194" algn="ctr" rotWithShape="0">
              <a:schemeClr val="tx1"/>
            </a:outerShdw>
          </a:effectLst>
        </p:spPr>
        <p:txBody>
          <a:bodyPr/>
          <a:lstStyle/>
          <a:p>
            <a:pPr marL="0" indent="0" eaLnBrk="1" hangingPunct="1">
              <a:buFont typeface="Wingdings" charset="0"/>
              <a:buNone/>
              <a:defRPr/>
            </a:pPr>
            <a:r>
              <a:rPr lang="en-US" sz="3600" smtClean="0">
                <a:solidFill>
                  <a:schemeClr val="tx1"/>
                </a:solidFill>
                <a:effectLst>
                  <a:outerShdw blurRad="38100" dist="38100" dir="2700000" algn="tl">
                    <a:srgbClr val="DDDDDD"/>
                  </a:outerShdw>
                </a:effectLst>
                <a:cs typeface="+mn-cs"/>
              </a:rPr>
              <a:t>There have been more than 40 million abortions in the thirty-one years since the U.S. Supreme Court legalized unrestricted killing of babies on January 22, 1973</a:t>
            </a:r>
          </a:p>
        </p:txBody>
      </p:sp>
      <p:sp>
        <p:nvSpPr>
          <p:cNvPr id="100354" name="WordArt 5"/>
          <p:cNvSpPr>
            <a:spLocks noChangeArrowheads="1" noChangeShapeType="1" noTextEdit="1"/>
          </p:cNvSpPr>
          <p:nvPr/>
        </p:nvSpPr>
        <p:spPr bwMode="auto">
          <a:xfrm>
            <a:off x="890588" y="4506913"/>
            <a:ext cx="7435850" cy="539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2"/>
                </a:solidFill>
                <a:latin typeface="Arial Black"/>
                <a:ea typeface="Arial Black"/>
                <a:cs typeface="Arial Black"/>
              </a:rPr>
              <a:t>More than 40 million hearts were stopped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sz="5400" smtClean="0">
                <a:cs typeface="+mj-cs"/>
              </a:rPr>
              <a:t>What Is Cloning?</a:t>
            </a:r>
          </a:p>
        </p:txBody>
      </p:sp>
      <p:sp>
        <p:nvSpPr>
          <p:cNvPr id="425987" name="Rectangle 3"/>
          <p:cNvSpPr>
            <a:spLocks noGrp="1" noChangeArrowheads="1"/>
          </p:cNvSpPr>
          <p:nvPr>
            <p:ph type="body" idx="1"/>
          </p:nvPr>
        </p:nvSpPr>
        <p:spPr>
          <a:xfrm>
            <a:off x="200025" y="1450975"/>
            <a:ext cx="8656638" cy="2943225"/>
          </a:xfrm>
        </p:spPr>
        <p:txBody>
          <a:bodyPr/>
          <a:lstStyle/>
          <a:p>
            <a:pPr eaLnBrk="1" hangingPunct="1">
              <a:spcBef>
                <a:spcPct val="50000"/>
              </a:spcBef>
              <a:defRPr/>
            </a:pPr>
            <a:r>
              <a:rPr lang="en-US" sz="3600" dirty="0" smtClean="0">
                <a:cs typeface="+mn-cs"/>
              </a:rPr>
              <a:t>A clone is a genetically identical copy of a living organism, such as the famous sheep </a:t>
            </a:r>
            <a:r>
              <a:rPr lang="fr-FR" altLang="ja-JP" sz="3600" dirty="0" smtClean="0">
                <a:latin typeface="Arial"/>
                <a:cs typeface="+mn-cs"/>
              </a:rPr>
              <a:t>'</a:t>
            </a:r>
            <a:r>
              <a:rPr lang="en-US" sz="3600" dirty="0" smtClean="0">
                <a:cs typeface="+mn-cs"/>
              </a:rPr>
              <a:t>Dolly</a:t>
            </a:r>
            <a:r>
              <a:rPr lang="fr-FR" altLang="ja-JP" sz="3600" dirty="0" smtClean="0">
                <a:latin typeface="Arial"/>
                <a:cs typeface="+mn-cs"/>
              </a:rPr>
              <a:t>'</a:t>
            </a:r>
            <a:r>
              <a:rPr lang="en-US" sz="3600" dirty="0" smtClean="0">
                <a:cs typeface="+mn-cs"/>
              </a:rPr>
              <a:t> </a:t>
            </a:r>
          </a:p>
          <a:p>
            <a:pPr eaLnBrk="1" hangingPunct="1">
              <a:spcBef>
                <a:spcPct val="50000"/>
              </a:spcBef>
              <a:defRPr/>
            </a:pPr>
            <a:r>
              <a:rPr lang="en-US" sz="3600" dirty="0" smtClean="0">
                <a:cs typeface="+mn-cs"/>
              </a:rPr>
              <a:t>Similar to an identical twin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fade">
                                      <p:cBhvr>
                                        <p:cTn id="7" dur="500"/>
                                        <p:tgtEl>
                                          <p:spTgt spid="42598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5987">
                                            <p:txEl>
                                              <p:pRg st="1" end="1"/>
                                            </p:txEl>
                                          </p:spTgt>
                                        </p:tgtEl>
                                        <p:attrNameLst>
                                          <p:attrName>style.visibility</p:attrName>
                                        </p:attrNameLst>
                                      </p:cBhvr>
                                      <p:to>
                                        <p:strVal val="visible"/>
                                      </p:to>
                                    </p:set>
                                    <p:animEffect transition="in" filter="fade">
                                      <p:cBhvr>
                                        <p:cTn id="11" dur="500"/>
                                        <p:tgtEl>
                                          <p:spTgt spid="425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smtClean="0">
                <a:cs typeface="+mj-cs"/>
              </a:rPr>
              <a:t>Babies Are Human</a:t>
            </a:r>
          </a:p>
        </p:txBody>
      </p:sp>
      <p:sp>
        <p:nvSpPr>
          <p:cNvPr id="459779" name="Rectangle 3"/>
          <p:cNvSpPr>
            <a:spLocks noGrp="1" noChangeArrowheads="1"/>
          </p:cNvSpPr>
          <p:nvPr>
            <p:ph type="body" idx="1"/>
          </p:nvPr>
        </p:nvSpPr>
        <p:spPr>
          <a:xfrm>
            <a:off x="835025" y="1379538"/>
            <a:ext cx="7473950" cy="1333500"/>
          </a:xfrm>
          <a:solidFill>
            <a:schemeClr val="tx1"/>
          </a:solidFill>
          <a:ln w="38100">
            <a:solidFill>
              <a:srgbClr val="3366FF"/>
            </a:solidFill>
            <a:miter lim="800000"/>
            <a:headEnd/>
            <a:tailEnd/>
          </a:ln>
        </p:spPr>
        <p:txBody>
          <a:bodyPr/>
          <a:lstStyle/>
          <a:p>
            <a:pPr marL="0" indent="0" algn="ctr" eaLnBrk="1" hangingPunct="1">
              <a:buFont typeface="Wingdings" charset="0"/>
              <a:buNone/>
              <a:defRPr/>
            </a:pPr>
            <a:r>
              <a:rPr lang="en-US" sz="3600" smtClean="0">
                <a:cs typeface="+mn-cs"/>
              </a:rPr>
              <a:t>Something non-human cannot become human</a:t>
            </a:r>
          </a:p>
        </p:txBody>
      </p:sp>
      <p:sp>
        <p:nvSpPr>
          <p:cNvPr id="459780" name="Rectangle 4"/>
          <p:cNvSpPr>
            <a:spLocks noChangeArrowheads="1"/>
          </p:cNvSpPr>
          <p:nvPr/>
        </p:nvSpPr>
        <p:spPr bwMode="auto">
          <a:xfrm>
            <a:off x="900113" y="4129088"/>
            <a:ext cx="7343775" cy="1333500"/>
          </a:xfrm>
          <a:prstGeom prst="rect">
            <a:avLst/>
          </a:prstGeom>
          <a:solidFill>
            <a:schemeClr val="tx1"/>
          </a:solidFill>
          <a:ln w="381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Clr>
                <a:srgbClr val="00CC99"/>
              </a:buClr>
              <a:buSzPct val="70000"/>
              <a:buFont typeface="Wingdings" charset="0"/>
              <a:buNone/>
              <a:defRPr/>
            </a:pPr>
            <a:r>
              <a:rPr lang="en-US" sz="3600">
                <a:solidFill>
                  <a:schemeClr val="bg1"/>
                </a:solidFill>
                <a:cs typeface="+mn-cs"/>
              </a:rPr>
              <a:t>When did the baby become a human baby?</a:t>
            </a:r>
          </a:p>
        </p:txBody>
      </p:sp>
      <p:sp>
        <p:nvSpPr>
          <p:cNvPr id="459781" name="Text Box 5"/>
          <p:cNvSpPr txBox="1">
            <a:spLocks noChangeArrowheads="1"/>
          </p:cNvSpPr>
          <p:nvPr/>
        </p:nvSpPr>
        <p:spPr bwMode="auto">
          <a:xfrm rot="439758">
            <a:off x="2157413" y="2960688"/>
            <a:ext cx="4064000" cy="762000"/>
          </a:xfrm>
          <a:prstGeom prst="rect">
            <a:avLst/>
          </a:prstGeom>
          <a:noFill/>
          <a:ln>
            <a:noFill/>
          </a:ln>
          <a:effectLst>
            <a:outerShdw blurRad="63500" dist="17961" dir="189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chemeClr val="bg1"/>
                </a:solidFill>
                <a:cs typeface="+mn-cs"/>
              </a:rPr>
              <a:t>Therefore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9779">
                                            <p:bg/>
                                          </p:spTgt>
                                        </p:tgtEl>
                                        <p:attrNameLst>
                                          <p:attrName>style.visibility</p:attrName>
                                        </p:attrNameLst>
                                      </p:cBhvr>
                                      <p:to>
                                        <p:strVal val="visible"/>
                                      </p:to>
                                    </p:set>
                                    <p:animEffect transition="in" filter="fade">
                                      <p:cBhvr>
                                        <p:cTn id="7" dur="500"/>
                                        <p:tgtEl>
                                          <p:spTgt spid="459779">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9779">
                                            <p:txEl>
                                              <p:pRg st="0" end="0"/>
                                            </p:txEl>
                                          </p:spTgt>
                                        </p:tgtEl>
                                        <p:attrNameLst>
                                          <p:attrName>style.visibility</p:attrName>
                                        </p:attrNameLst>
                                      </p:cBhvr>
                                      <p:to>
                                        <p:strVal val="visible"/>
                                      </p:to>
                                    </p:set>
                                    <p:animEffect transition="in" filter="fade">
                                      <p:cBhvr>
                                        <p:cTn id="11" dur="500"/>
                                        <p:tgtEl>
                                          <p:spTgt spid="459779">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9781"/>
                                        </p:tgtEl>
                                        <p:attrNameLst>
                                          <p:attrName>style.visibility</p:attrName>
                                        </p:attrNameLst>
                                      </p:cBhvr>
                                      <p:to>
                                        <p:strVal val="visible"/>
                                      </p:to>
                                    </p:set>
                                    <p:animEffect transition="in" filter="fade">
                                      <p:cBhvr>
                                        <p:cTn id="15" dur="2000"/>
                                        <p:tgtEl>
                                          <p:spTgt spid="4597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9780"/>
                                        </p:tgtEl>
                                        <p:attrNameLst>
                                          <p:attrName>style.visibility</p:attrName>
                                        </p:attrNameLst>
                                      </p:cBhvr>
                                      <p:to>
                                        <p:strVal val="visible"/>
                                      </p:to>
                                    </p:set>
                                    <p:animEffect transition="in" filter="fade">
                                      <p:cBhvr>
                                        <p:cTn id="20" dur="500"/>
                                        <p:tgtEl>
                                          <p:spTgt spid="459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nimBg="1"/>
      <p:bldP spid="459780" grpId="0" animBg="1"/>
      <p:bldP spid="459781"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WordArt 4"/>
          <p:cNvSpPr>
            <a:spLocks noChangeArrowheads="1" noChangeShapeType="1" noTextEdit="1"/>
          </p:cNvSpPr>
          <p:nvPr/>
        </p:nvSpPr>
        <p:spPr bwMode="auto">
          <a:xfrm>
            <a:off x="1014413" y="1631950"/>
            <a:ext cx="7115175" cy="13382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33"/>
                </a:solidFill>
                <a:latin typeface="Arial Black"/>
                <a:ea typeface="Arial Black"/>
                <a:cs typeface="Arial Black"/>
              </a:rPr>
              <a:t>At Conception</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sz="5400" smtClean="0">
                <a:cs typeface="+mj-cs"/>
              </a:rPr>
              <a:t>Cloning and Life</a:t>
            </a:r>
          </a:p>
        </p:txBody>
      </p:sp>
      <p:sp>
        <p:nvSpPr>
          <p:cNvPr id="403459" name="Rectangle 3"/>
          <p:cNvSpPr>
            <a:spLocks noGrp="1" noChangeArrowheads="1"/>
          </p:cNvSpPr>
          <p:nvPr>
            <p:ph type="body" idx="1"/>
          </p:nvPr>
        </p:nvSpPr>
        <p:spPr>
          <a:xfrm>
            <a:off x="441325" y="1800225"/>
            <a:ext cx="8229600" cy="1433513"/>
          </a:xfrm>
          <a:solidFill>
            <a:schemeClr val="tx1"/>
          </a:solidFill>
          <a:ln w="38100">
            <a:solidFill>
              <a:srgbClr val="3366FF"/>
            </a:solidFill>
            <a:miter lim="800000"/>
            <a:headEnd/>
            <a:tailEnd/>
          </a:ln>
        </p:spPr>
        <p:txBody>
          <a:bodyPr/>
          <a:lstStyle/>
          <a:p>
            <a:pPr marL="0" indent="0" algn="ctr" eaLnBrk="1" hangingPunct="1">
              <a:buFont typeface="Wingdings" charset="0"/>
              <a:buNone/>
              <a:defRPr/>
            </a:pPr>
            <a:r>
              <a:rPr lang="en-US" sz="4000" smtClean="0">
                <a:cs typeface="+mn-cs"/>
              </a:rPr>
              <a:t>What has cloning taught us about when human life begins?</a:t>
            </a:r>
          </a:p>
        </p:txBody>
      </p:sp>
      <p:sp>
        <p:nvSpPr>
          <p:cNvPr id="403460" name="Text Box 4"/>
          <p:cNvSpPr txBox="1">
            <a:spLocks noChangeArrowheads="1"/>
          </p:cNvSpPr>
          <p:nvPr/>
        </p:nvSpPr>
        <p:spPr bwMode="auto">
          <a:xfrm>
            <a:off x="376238" y="3716338"/>
            <a:ext cx="8432800" cy="1431925"/>
          </a:xfrm>
          <a:prstGeom prst="rect">
            <a:avLst/>
          </a:prstGeom>
          <a:noFill/>
          <a:ln>
            <a:noFill/>
          </a:ln>
          <a:effectLst>
            <a:outerShdw blurRad="63500" dist="29783" dir="20085598"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chemeClr val="bg1"/>
                </a:solidFill>
                <a:cs typeface="+mn-cs"/>
              </a:rPr>
              <a:t>Human life begins at conception!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3459">
                                            <p:bg/>
                                          </p:spTgt>
                                        </p:tgtEl>
                                        <p:attrNameLst>
                                          <p:attrName>style.visibility</p:attrName>
                                        </p:attrNameLst>
                                      </p:cBhvr>
                                      <p:to>
                                        <p:strVal val="visible"/>
                                      </p:to>
                                    </p:set>
                                    <p:animEffect transition="in" filter="fade">
                                      <p:cBhvr>
                                        <p:cTn id="7" dur="500"/>
                                        <p:tgtEl>
                                          <p:spTgt spid="403459">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3459">
                                            <p:txEl>
                                              <p:pRg st="0" end="0"/>
                                            </p:txEl>
                                          </p:spTgt>
                                        </p:tgtEl>
                                        <p:attrNameLst>
                                          <p:attrName>style.visibility</p:attrName>
                                        </p:attrNameLst>
                                      </p:cBhvr>
                                      <p:to>
                                        <p:strVal val="visible"/>
                                      </p:to>
                                    </p:set>
                                    <p:animEffect transition="in" filter="fade">
                                      <p:cBhvr>
                                        <p:cTn id="11" dur="500"/>
                                        <p:tgtEl>
                                          <p:spTgt spid="4034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03460"/>
                                        </p:tgtEl>
                                        <p:attrNameLst>
                                          <p:attrName>style.visibility</p:attrName>
                                        </p:attrNameLst>
                                      </p:cBhvr>
                                      <p:to>
                                        <p:strVal val="visible"/>
                                      </p:to>
                                    </p:set>
                                    <p:anim calcmode="lin" valueType="num">
                                      <p:cBhvr>
                                        <p:cTn id="16" dur="500" fill="hold"/>
                                        <p:tgtEl>
                                          <p:spTgt spid="403460"/>
                                        </p:tgtEl>
                                        <p:attrNameLst>
                                          <p:attrName>ppt_w</p:attrName>
                                        </p:attrNameLst>
                                      </p:cBhvr>
                                      <p:tavLst>
                                        <p:tav tm="0">
                                          <p:val>
                                            <p:fltVal val="0"/>
                                          </p:val>
                                        </p:tav>
                                        <p:tav tm="100000">
                                          <p:val>
                                            <p:strVal val="#ppt_w"/>
                                          </p:val>
                                        </p:tav>
                                      </p:tavLst>
                                    </p:anim>
                                    <p:anim calcmode="lin" valueType="num">
                                      <p:cBhvr>
                                        <p:cTn id="17" dur="500" fill="hold"/>
                                        <p:tgtEl>
                                          <p:spTgt spid="403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nimBg="1"/>
      <p:bldP spid="403460"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mtClean="0">
                <a:cs typeface="+mj-cs"/>
              </a:rPr>
              <a:t>Cloning Humans</a:t>
            </a:r>
          </a:p>
        </p:txBody>
      </p:sp>
      <p:sp>
        <p:nvSpPr>
          <p:cNvPr id="181251" name="Rectangle 3"/>
          <p:cNvSpPr>
            <a:spLocks noGrp="1" noChangeArrowheads="1"/>
          </p:cNvSpPr>
          <p:nvPr>
            <p:ph type="body" idx="1"/>
          </p:nvPr>
        </p:nvSpPr>
        <p:spPr>
          <a:xfrm>
            <a:off x="412750" y="2940050"/>
            <a:ext cx="8345488" cy="2878138"/>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It is absolutely inevitable that groups are going to try to clone a human being. But they are going to create a lot of dead and dying babies along the way.</a:t>
            </a:r>
            <a:r>
              <a:rPr lang="ja-JP" altLang="en-US" sz="3600" smtClean="0">
                <a:latin typeface="Arial"/>
                <a:cs typeface="+mn-cs"/>
              </a:rPr>
              <a:t>”</a:t>
            </a:r>
            <a:endParaRPr lang="en-US" sz="3600" smtClean="0">
              <a:cs typeface="+mn-cs"/>
            </a:endParaRPr>
          </a:p>
        </p:txBody>
      </p:sp>
      <p:sp>
        <p:nvSpPr>
          <p:cNvPr id="181253" name="Text Box 5"/>
          <p:cNvSpPr txBox="1">
            <a:spLocks noChangeArrowheads="1"/>
          </p:cNvSpPr>
          <p:nvPr/>
        </p:nvSpPr>
        <p:spPr bwMode="auto">
          <a:xfrm>
            <a:off x="349250" y="1292225"/>
            <a:ext cx="8388350" cy="13731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solidFill>
                  <a:schemeClr val="bg1"/>
                </a:solidFill>
                <a:cs typeface="+mn-cs"/>
              </a:rPr>
              <a:t>Thomas Murray, Bioethicist and president of the Hastings Center, a bioethics think tank in Garrison, N.Y., from </a:t>
            </a:r>
            <a:r>
              <a:rPr lang="en-US" i="1">
                <a:solidFill>
                  <a:schemeClr val="bg1"/>
                </a:solidFill>
                <a:cs typeface="+mn-cs"/>
              </a:rPr>
              <a:t>USA Today</a:t>
            </a:r>
            <a:r>
              <a:rPr lang="en-US">
                <a:solidFill>
                  <a:schemeClr val="bg1"/>
                </a:solidFill>
                <a:cs typeface="+mn-cs"/>
              </a:rPr>
              <a:t>, January 17, 2003.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fade">
                                      <p:cBhvr>
                                        <p:cTn id="7" dur="500"/>
                                        <p:tgtEl>
                                          <p:spTgt spid="181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251">
                                            <p:txEl>
                                              <p:pRg st="0" end="0"/>
                                            </p:txEl>
                                          </p:spTgt>
                                        </p:tgtEl>
                                        <p:attrNameLst>
                                          <p:attrName>style.visibility</p:attrName>
                                        </p:attrNameLst>
                                      </p:cBhvr>
                                      <p:to>
                                        <p:strVal val="visible"/>
                                      </p:to>
                                    </p:set>
                                    <p:animEffect transition="in" filter="fade">
                                      <p:cBhvr>
                                        <p:cTn id="12" dur="500"/>
                                        <p:tgtEl>
                                          <p:spTgt spid="181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181253"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217488" y="2976563"/>
            <a:ext cx="8445500" cy="22891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The legislation passed 241 to 155, to prohibit the production of cloned human embryos for medical research as well as the creation of cloned babies</a:t>
            </a:r>
          </a:p>
        </p:txBody>
      </p:sp>
      <p:sp>
        <p:nvSpPr>
          <p:cNvPr id="176134" name="Text Box 6"/>
          <p:cNvSpPr txBox="1">
            <a:spLocks noChangeArrowheads="1"/>
          </p:cNvSpPr>
          <p:nvPr/>
        </p:nvSpPr>
        <p:spPr bwMode="auto">
          <a:xfrm>
            <a:off x="449263" y="1406525"/>
            <a:ext cx="8302625"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House Votes To Prohibit </a:t>
            </a:r>
            <a:r>
              <a:rPr lang="en-US" sz="3600" b="1" u="sng">
                <a:solidFill>
                  <a:schemeClr val="bg1"/>
                </a:solidFill>
                <a:cs typeface="+mn-cs"/>
              </a:rPr>
              <a:t>All</a:t>
            </a:r>
            <a:r>
              <a:rPr lang="en-US" sz="3600">
                <a:solidFill>
                  <a:schemeClr val="bg1"/>
                </a:solidFill>
                <a:cs typeface="+mn-cs"/>
              </a:rPr>
              <a:t> Human Cloning, Feb., 2003. </a:t>
            </a:r>
          </a:p>
        </p:txBody>
      </p:sp>
      <p:sp>
        <p:nvSpPr>
          <p:cNvPr id="176136" name="Rectangle 8"/>
          <p:cNvSpPr>
            <a:spLocks noGrp="1" noChangeArrowheads="1"/>
          </p:cNvSpPr>
          <p:nvPr>
            <p:ph type="title"/>
          </p:nvPr>
        </p:nvSpPr>
        <p:spPr/>
        <p:txBody>
          <a:bodyPr/>
          <a:lstStyle/>
          <a:p>
            <a:pPr eaLnBrk="1" hangingPunct="1">
              <a:defRPr/>
            </a:pPr>
            <a:r>
              <a:rPr lang="en-US" sz="5400" smtClean="0">
                <a:cs typeface="+mj-cs"/>
              </a:rPr>
              <a:t>Human Cloning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fade">
                                      <p:cBhvr>
                                        <p:cTn id="7" dur="500"/>
                                        <p:tgtEl>
                                          <p:spTgt spid="176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Effect transition="in" filter="fade">
                                      <p:cBhvr>
                                        <p:cTn id="12"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4"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smtClean="0">
                <a:cs typeface="+mj-cs"/>
              </a:rPr>
              <a:t>Results of Cloning</a:t>
            </a:r>
          </a:p>
        </p:txBody>
      </p:sp>
      <p:sp>
        <p:nvSpPr>
          <p:cNvPr id="208899" name="Rectangle 3"/>
          <p:cNvSpPr>
            <a:spLocks noGrp="1" noChangeArrowheads="1"/>
          </p:cNvSpPr>
          <p:nvPr>
            <p:ph type="body" idx="1"/>
          </p:nvPr>
        </p:nvSpPr>
        <p:spPr>
          <a:xfrm>
            <a:off x="427038" y="1450975"/>
            <a:ext cx="8229600" cy="4672013"/>
          </a:xfrm>
        </p:spPr>
        <p:txBody>
          <a:bodyPr/>
          <a:lstStyle/>
          <a:p>
            <a:pPr eaLnBrk="1" hangingPunct="1">
              <a:spcBef>
                <a:spcPct val="50000"/>
              </a:spcBef>
              <a:defRPr/>
            </a:pPr>
            <a:r>
              <a:rPr lang="en-US" sz="3600" smtClean="0">
                <a:cs typeface="+mn-cs"/>
              </a:rPr>
              <a:t>Dozens of animal clones - including cows, pigs, mice, goats and a cat - have been born since Dolly</a:t>
            </a:r>
          </a:p>
          <a:p>
            <a:pPr eaLnBrk="1" hangingPunct="1">
              <a:spcBef>
                <a:spcPct val="50000"/>
              </a:spcBef>
              <a:defRPr/>
            </a:pPr>
            <a:r>
              <a:rPr lang="en-US" sz="3600" smtClean="0">
                <a:cs typeface="+mn-cs"/>
              </a:rPr>
              <a:t>Many are stillborn and some survive only with severe defects</a:t>
            </a:r>
          </a:p>
          <a:p>
            <a:pPr eaLnBrk="1" hangingPunct="1">
              <a:spcBef>
                <a:spcPct val="50000"/>
              </a:spcBef>
              <a:defRPr/>
            </a:pPr>
            <a:r>
              <a:rPr lang="en-US" sz="3600" smtClean="0">
                <a:cs typeface="+mn-cs"/>
              </a:rPr>
              <a:t>Human clones are more difficult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fade">
                                      <p:cBhvr>
                                        <p:cTn id="7" dur="500"/>
                                        <p:tgtEl>
                                          <p:spTgt spid="208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fade">
                                      <p:cBhvr>
                                        <p:cTn id="12" dur="500"/>
                                        <p:tgtEl>
                                          <p:spTgt spid="208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fade">
                                      <p:cBhvr>
                                        <p:cTn id="17" dur="500"/>
                                        <p:tgtEl>
                                          <p:spTgt spid="208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cs typeface="+mj-cs"/>
              </a:rPr>
              <a:t>Cloning and Life</a:t>
            </a:r>
          </a:p>
        </p:txBody>
      </p:sp>
      <p:sp>
        <p:nvSpPr>
          <p:cNvPr id="19459" name="Rectangle 3"/>
          <p:cNvSpPr>
            <a:spLocks noGrp="1" noChangeArrowheads="1"/>
          </p:cNvSpPr>
          <p:nvPr>
            <p:ph type="body" idx="1"/>
          </p:nvPr>
        </p:nvSpPr>
        <p:spPr>
          <a:xfrm>
            <a:off x="257175" y="2881313"/>
            <a:ext cx="8229600" cy="1419225"/>
          </a:xfrm>
        </p:spPr>
        <p:txBody>
          <a:bodyPr/>
          <a:lstStyle/>
          <a:p>
            <a:pPr eaLnBrk="1" hangingPunct="1">
              <a:defRPr/>
            </a:pPr>
            <a:r>
              <a:rPr lang="en-US" smtClean="0">
                <a:cs typeface="+mn-cs"/>
              </a:rPr>
              <a:t>Cloning proves human life begins at conception</a:t>
            </a:r>
          </a:p>
        </p:txBody>
      </p:sp>
      <p:sp>
        <p:nvSpPr>
          <p:cNvPr id="19461" name="Text Box 5"/>
          <p:cNvSpPr txBox="1">
            <a:spLocks noChangeArrowheads="1"/>
          </p:cNvSpPr>
          <p:nvPr/>
        </p:nvSpPr>
        <p:spPr bwMode="auto">
          <a:xfrm>
            <a:off x="257175" y="1252538"/>
            <a:ext cx="8447088" cy="155416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CCFF"/>
              </a:buClr>
              <a:buSzPct val="70000"/>
              <a:buFont typeface="Wingdings" charset="0"/>
              <a:buChar char="u"/>
              <a:defRPr/>
            </a:pPr>
            <a:r>
              <a:rPr lang="en-US" sz="3200" smtClean="0">
                <a:solidFill>
                  <a:schemeClr val="bg1"/>
                </a:solidFill>
                <a:cs typeface="+mn-cs"/>
              </a:rPr>
              <a:t>Cloning is NOT evolution (requires intelligent engineering) - nothing new was created</a:t>
            </a:r>
          </a:p>
        </p:txBody>
      </p:sp>
      <p:sp>
        <p:nvSpPr>
          <p:cNvPr id="19463" name="Text Box 7"/>
          <p:cNvSpPr txBox="1">
            <a:spLocks noChangeArrowheads="1"/>
          </p:cNvSpPr>
          <p:nvPr/>
        </p:nvSpPr>
        <p:spPr bwMode="auto">
          <a:xfrm>
            <a:off x="257175" y="4346575"/>
            <a:ext cx="5532438" cy="15541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207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00CCFF"/>
              </a:buClr>
              <a:buSzPct val="70000"/>
              <a:buFont typeface="Wingdings" charset="0"/>
              <a:buChar char="u"/>
              <a:defRPr/>
            </a:pPr>
            <a:r>
              <a:rPr lang="en-US" sz="3200" smtClean="0">
                <a:solidFill>
                  <a:schemeClr val="bg1"/>
                </a:solidFill>
                <a:cs typeface="+mn-cs"/>
              </a:rPr>
              <a:t>Darwin convinced many that humans are a non-special species</a:t>
            </a:r>
          </a:p>
        </p:txBody>
      </p:sp>
      <p:grpSp>
        <p:nvGrpSpPr>
          <p:cNvPr id="19472" name="Group 16"/>
          <p:cNvGrpSpPr>
            <a:grpSpLocks/>
          </p:cNvGrpSpPr>
          <p:nvPr/>
        </p:nvGrpSpPr>
        <p:grpSpPr bwMode="auto">
          <a:xfrm>
            <a:off x="5646738" y="3803650"/>
            <a:ext cx="3325812" cy="2847975"/>
            <a:chOff x="3557" y="2396"/>
            <a:chExt cx="2095" cy="1794"/>
          </a:xfrm>
        </p:grpSpPr>
        <p:pic>
          <p:nvPicPr>
            <p:cNvPr id="109574" name="Picture 11" descr="Charles_Darwin_18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4" y="2605"/>
              <a:ext cx="918" cy="1434"/>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09575" name="Picture 15" descr="0978157392176_500X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57" y="2396"/>
              <a:ext cx="1128" cy="1794"/>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fade">
                                      <p:cBhvr>
                                        <p:cTn id="17" dur="500"/>
                                        <p:tgtEl>
                                          <p:spTgt spid="1946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9472"/>
                                        </p:tgtEl>
                                        <p:attrNameLst>
                                          <p:attrName>style.visibility</p:attrName>
                                        </p:attrNameLst>
                                      </p:cBhvr>
                                      <p:to>
                                        <p:strVal val="visible"/>
                                      </p:to>
                                    </p:set>
                                    <p:animEffect transition="in" filter="fade">
                                      <p:cBhvr>
                                        <p:cTn id="21"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1" grpId="0"/>
      <p:bldP spid="1946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043988" cy="1143000"/>
          </a:xfrm>
        </p:spPr>
        <p:txBody>
          <a:bodyPr/>
          <a:lstStyle/>
          <a:p>
            <a:pPr eaLnBrk="1" hangingPunct="1">
              <a:defRPr/>
            </a:pPr>
            <a:r>
              <a:rPr lang="en-US" sz="4000" smtClean="0">
                <a:cs typeface="+mj-cs"/>
              </a:rPr>
              <a:t>The Results of Evolution Teaching</a:t>
            </a:r>
          </a:p>
        </p:txBody>
      </p:sp>
      <p:sp>
        <p:nvSpPr>
          <p:cNvPr id="83971" name="Rectangle 3"/>
          <p:cNvSpPr>
            <a:spLocks noGrp="1" noChangeArrowheads="1"/>
          </p:cNvSpPr>
          <p:nvPr>
            <p:ph type="body" idx="1"/>
          </p:nvPr>
        </p:nvSpPr>
        <p:spPr>
          <a:xfrm>
            <a:off x="133350" y="3743325"/>
            <a:ext cx="8867775" cy="2622550"/>
          </a:xfrm>
        </p:spPr>
        <p:txBody>
          <a:bodyPr/>
          <a:lstStyle/>
          <a:p>
            <a:pPr eaLnBrk="1" hangingPunct="1">
              <a:spcBef>
                <a:spcPct val="35000"/>
              </a:spcBef>
              <a:defRPr/>
            </a:pPr>
            <a:r>
              <a:rPr lang="en-US" sz="3600" smtClean="0">
                <a:cs typeface="Times New Roman" charset="0"/>
              </a:rPr>
              <a:t>Pro-abortion movement is based largely on evolution thinking (Darwinism)</a:t>
            </a:r>
          </a:p>
          <a:p>
            <a:pPr eaLnBrk="1" hangingPunct="1">
              <a:spcBef>
                <a:spcPct val="35000"/>
              </a:spcBef>
              <a:defRPr/>
            </a:pPr>
            <a:r>
              <a:rPr lang="en-US" sz="3600" smtClean="0">
                <a:cs typeface="Times New Roman" charset="0"/>
              </a:rPr>
              <a:t>The Bible is consistent that we are a special species (ONE RACE)!</a:t>
            </a:r>
          </a:p>
        </p:txBody>
      </p:sp>
      <p:sp>
        <p:nvSpPr>
          <p:cNvPr id="83974" name="Text Box 6"/>
          <p:cNvSpPr txBox="1">
            <a:spLocks noChangeArrowheads="1"/>
          </p:cNvSpPr>
          <p:nvPr/>
        </p:nvSpPr>
        <p:spPr bwMode="auto">
          <a:xfrm>
            <a:off x="107950" y="1092200"/>
            <a:ext cx="8928100" cy="23796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20000"/>
              </a:spcBef>
              <a:defRPr/>
            </a:pPr>
            <a:r>
              <a:rPr lang="ja-JP" altLang="en-US" sz="3200">
                <a:solidFill>
                  <a:schemeClr val="bg1"/>
                </a:solidFill>
                <a:latin typeface="Arial"/>
                <a:cs typeface="+mn-cs"/>
              </a:rPr>
              <a:t>“</a:t>
            </a:r>
            <a:r>
              <a:rPr lang="en-US" sz="3200">
                <a:solidFill>
                  <a:schemeClr val="bg1"/>
                </a:solidFill>
                <a:cs typeface="+mn-cs"/>
              </a:rPr>
              <a:t>At some future period, not very distant as measured by centuries, the civilized races of man will almost certainly exterminate and replace the savage races throughout the world.</a:t>
            </a:r>
            <a:r>
              <a:rPr lang="ja-JP" altLang="en-US" sz="3200">
                <a:solidFill>
                  <a:schemeClr val="bg1"/>
                </a:solidFill>
                <a:latin typeface="Arial"/>
                <a:cs typeface="+mn-cs"/>
              </a:rPr>
              <a:t>”</a:t>
            </a:r>
            <a:r>
              <a:rPr lang="en-US" sz="3200">
                <a:solidFill>
                  <a:schemeClr val="bg1"/>
                </a:solidFill>
                <a:cs typeface="+mn-cs"/>
              </a:rPr>
              <a:t> </a:t>
            </a:r>
          </a:p>
          <a:p>
            <a:pPr algn="ctr">
              <a:lnSpc>
                <a:spcPct val="90000"/>
              </a:lnSpc>
              <a:spcBef>
                <a:spcPct val="20000"/>
              </a:spcBef>
              <a:defRPr/>
            </a:pPr>
            <a:r>
              <a:rPr lang="en-US" sz="3200">
                <a:solidFill>
                  <a:schemeClr val="bg1"/>
                </a:solidFill>
                <a:effectLst>
                  <a:outerShdw blurRad="38100" dist="38100" dir="2700000" algn="tl">
                    <a:srgbClr val="DDDDDD"/>
                  </a:outerShdw>
                </a:effectLst>
                <a:cs typeface="+mn-cs"/>
              </a:rPr>
              <a:t>(Charles Darwin, </a:t>
            </a:r>
            <a:r>
              <a:rPr lang="en-US" sz="3200" i="1">
                <a:solidFill>
                  <a:schemeClr val="bg1"/>
                </a:solidFill>
                <a:effectLst>
                  <a:outerShdw blurRad="38100" dist="38100" dir="2700000" algn="tl">
                    <a:srgbClr val="DDDDDD"/>
                  </a:outerShdw>
                </a:effectLst>
                <a:cs typeface="+mn-cs"/>
              </a:rPr>
              <a:t>The Descent of Man)</a:t>
            </a:r>
            <a:endParaRPr lang="en-US" sz="3200">
              <a:solidFill>
                <a:schemeClr val="bg1"/>
              </a:solidFill>
              <a:effectLst>
                <a:outerShdw blurRad="38100" dist="38100" dir="2700000" algn="tl">
                  <a:srgbClr val="DDDDDD"/>
                </a:outerShdw>
              </a:effectLst>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fade">
                                      <p:cBhvr>
                                        <p:cTn id="7" dur="500"/>
                                        <p:tgtEl>
                                          <p:spTgt spid="83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fade">
                                      <p:cBhvr>
                                        <p:cTn id="12" dur="5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fade">
                                      <p:cBhvr>
                                        <p:cTn id="17"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397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9540" name="Rectangle 4"/>
          <p:cNvSpPr>
            <a:spLocks noGrp="1" noChangeArrowheads="1"/>
          </p:cNvSpPr>
          <p:nvPr>
            <p:ph type="title"/>
          </p:nvPr>
        </p:nvSpPr>
        <p:spPr>
          <a:xfrm>
            <a:off x="1349375" y="0"/>
            <a:ext cx="7548563" cy="1143000"/>
          </a:xfrm>
        </p:spPr>
        <p:txBody>
          <a:bodyPr/>
          <a:lstStyle/>
          <a:p>
            <a:pPr eaLnBrk="1" hangingPunct="1">
              <a:defRPr/>
            </a:pPr>
            <a:r>
              <a:rPr lang="en-US" smtClean="0">
                <a:solidFill>
                  <a:srgbClr val="660066"/>
                </a:solidFill>
                <a:cs typeface="+mj-cs"/>
              </a:rPr>
              <a:t>One Blood – One Race</a:t>
            </a:r>
          </a:p>
        </p:txBody>
      </p:sp>
      <p:sp>
        <p:nvSpPr>
          <p:cNvPr id="449541" name="Rectangle 5"/>
          <p:cNvSpPr>
            <a:spLocks noChangeArrowheads="1"/>
          </p:cNvSpPr>
          <p:nvPr/>
        </p:nvSpPr>
        <p:spPr bwMode="auto">
          <a:xfrm>
            <a:off x="1697038" y="1524000"/>
            <a:ext cx="6794500" cy="3217863"/>
          </a:xfrm>
          <a:prstGeom prst="rect">
            <a:avLst/>
          </a:prstGeom>
          <a:gradFill rotWithShape="1">
            <a:gsLst>
              <a:gs pos="0">
                <a:schemeClr val="bg1">
                  <a:gamma/>
                  <a:tint val="15294"/>
                  <a:invGamma/>
                  <a:alpha val="67000"/>
                </a:schemeClr>
              </a:gs>
              <a:gs pos="100000">
                <a:schemeClr val="bg1">
                  <a:alpha val="53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spcBef>
                <a:spcPct val="20000"/>
              </a:spcBef>
              <a:buClr>
                <a:srgbClr val="00CC99"/>
              </a:buClr>
              <a:buSzPct val="70000"/>
              <a:buFont typeface="Wingdings" charset="0"/>
              <a:buNone/>
              <a:defRPr/>
            </a:pPr>
            <a:r>
              <a:rPr lang="en-US" sz="4000">
                <a:effectLst>
                  <a:outerShdw blurRad="38100" dist="38100" dir="2700000" algn="tl">
                    <a:srgbClr val="DDDDDD"/>
                  </a:outerShdw>
                </a:effectLst>
                <a:cs typeface="+mn-cs"/>
              </a:rPr>
              <a:t>And He has made from one blood every nation of men to dwell on all the face of the earth,…</a:t>
            </a:r>
          </a:p>
          <a:p>
            <a:pPr algn="ctr">
              <a:spcBef>
                <a:spcPct val="20000"/>
              </a:spcBef>
              <a:buClr>
                <a:srgbClr val="00CC99"/>
              </a:buClr>
              <a:buSzPct val="70000"/>
              <a:buFont typeface="Wingdings" charset="0"/>
              <a:buNone/>
              <a:defRPr/>
            </a:pPr>
            <a:r>
              <a:rPr lang="en-US" sz="3200">
                <a:effectLst>
                  <a:outerShdw blurRad="38100" dist="38100" dir="2700000" algn="tl">
                    <a:srgbClr val="DDDDDD"/>
                  </a:outerShdw>
                </a:effectLst>
                <a:cs typeface="+mn-cs"/>
              </a:rPr>
              <a:t>Acts 17:26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9541">
                                            <p:bg/>
                                          </p:spTgt>
                                        </p:tgtEl>
                                        <p:attrNameLst>
                                          <p:attrName>style.visibility</p:attrName>
                                        </p:attrNameLst>
                                      </p:cBhvr>
                                      <p:to>
                                        <p:strVal val="visible"/>
                                      </p:to>
                                    </p:set>
                                    <p:animEffect transition="in" filter="fade">
                                      <p:cBhvr>
                                        <p:cTn id="7" dur="500"/>
                                        <p:tgtEl>
                                          <p:spTgt spid="449541">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9541">
                                            <p:txEl>
                                              <p:pRg st="0" end="0"/>
                                            </p:txEl>
                                          </p:spTgt>
                                        </p:tgtEl>
                                        <p:attrNameLst>
                                          <p:attrName>style.visibility</p:attrName>
                                        </p:attrNameLst>
                                      </p:cBhvr>
                                      <p:to>
                                        <p:strVal val="visible"/>
                                      </p:to>
                                    </p:set>
                                    <p:animEffect transition="in" filter="fade">
                                      <p:cBhvr>
                                        <p:cTn id="11" dur="500"/>
                                        <p:tgtEl>
                                          <p:spTgt spid="449541">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9541">
                                            <p:txEl>
                                              <p:pRg st="1" end="1"/>
                                            </p:txEl>
                                          </p:spTgt>
                                        </p:tgtEl>
                                        <p:attrNameLst>
                                          <p:attrName>style.visibility</p:attrName>
                                        </p:attrNameLst>
                                      </p:cBhvr>
                                      <p:to>
                                        <p:strVal val="visible"/>
                                      </p:to>
                                    </p:set>
                                    <p:animEffect transition="in" filter="fade">
                                      <p:cBhvr>
                                        <p:cTn id="15" dur="500"/>
                                        <p:tgtEl>
                                          <p:spTgt spid="4495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1"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5400" smtClean="0">
                <a:cs typeface="+mj-cs"/>
              </a:rPr>
              <a:t>Conclusion</a:t>
            </a:r>
          </a:p>
        </p:txBody>
      </p:sp>
      <p:sp>
        <p:nvSpPr>
          <p:cNvPr id="86019" name="Rectangle 3"/>
          <p:cNvSpPr>
            <a:spLocks noGrp="1" noChangeArrowheads="1"/>
          </p:cNvSpPr>
          <p:nvPr>
            <p:ph type="body" idx="1"/>
          </p:nvPr>
        </p:nvSpPr>
        <p:spPr>
          <a:xfrm>
            <a:off x="427038" y="2019300"/>
            <a:ext cx="8229600" cy="2479675"/>
          </a:xfrm>
        </p:spPr>
        <p:txBody>
          <a:bodyPr/>
          <a:lstStyle/>
          <a:p>
            <a:pPr eaLnBrk="1" hangingPunct="1">
              <a:defRPr/>
            </a:pPr>
            <a:r>
              <a:rPr lang="en-US" smtClean="0">
                <a:cs typeface="+mn-cs"/>
              </a:rPr>
              <a:t>Life begins at conception</a:t>
            </a:r>
          </a:p>
          <a:p>
            <a:pPr eaLnBrk="1" hangingPunct="1">
              <a:defRPr/>
            </a:pPr>
            <a:r>
              <a:rPr lang="en-US" smtClean="0">
                <a:cs typeface="+mn-cs"/>
              </a:rPr>
              <a:t>Science supports creation and Pro-Life</a:t>
            </a:r>
          </a:p>
          <a:p>
            <a:pPr eaLnBrk="1" hangingPunct="1">
              <a:defRPr/>
            </a:pPr>
            <a:r>
              <a:rPr lang="en-US" smtClean="0">
                <a:cs typeface="+mn-cs"/>
              </a:rPr>
              <a:t>Science refutes evolution and Anti-Life</a:t>
            </a:r>
          </a:p>
        </p:txBody>
      </p:sp>
      <p:sp>
        <p:nvSpPr>
          <p:cNvPr id="86020" name="Text Box 4"/>
          <p:cNvSpPr txBox="1">
            <a:spLocks noChangeArrowheads="1"/>
          </p:cNvSpPr>
          <p:nvPr/>
        </p:nvSpPr>
        <p:spPr bwMode="auto">
          <a:xfrm>
            <a:off x="427038" y="1436688"/>
            <a:ext cx="7126287"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7663" indent="-347663">
              <a:defRPr>
                <a:solidFill>
                  <a:schemeClr val="tx1"/>
                </a:solidFill>
                <a:latin typeface="Arial" charset="0"/>
                <a:ea typeface="ＭＳ Ｐゴシック" charset="0"/>
              </a:defRPr>
            </a:lvl1pPr>
            <a:lvl2pPr marL="4619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33CCCC"/>
              </a:buClr>
              <a:buSzPct val="70000"/>
              <a:buFont typeface="Wingdings" charset="0"/>
              <a:buChar char="u"/>
              <a:defRPr/>
            </a:pPr>
            <a:r>
              <a:rPr lang="en-US" sz="3200" smtClean="0">
                <a:solidFill>
                  <a:schemeClr val="bg1"/>
                </a:solidFill>
                <a:cs typeface="+mn-cs"/>
              </a:rPr>
              <a:t>All human life has meaning</a:t>
            </a:r>
          </a:p>
        </p:txBody>
      </p:sp>
      <p:pic>
        <p:nvPicPr>
          <p:cNvPr id="86021" name="Picture 5" descr="Bible Open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0288" y="4373563"/>
            <a:ext cx="20891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500"/>
                                        <p:tgtEl>
                                          <p:spTgt spid="86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fade">
                                      <p:cBhvr>
                                        <p:cTn id="17" dur="500"/>
                                        <p:tgtEl>
                                          <p:spTgt spid="860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fade">
                                      <p:cBhvr>
                                        <p:cTn id="22" dur="500"/>
                                        <p:tgtEl>
                                          <p:spTgt spid="86019">
                                            <p:txEl>
                                              <p:pRg st="2" end="2"/>
                                            </p:txEl>
                                          </p:spTgt>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86021"/>
                                        </p:tgtEl>
                                        <p:attrNameLst>
                                          <p:attrName>style.visibility</p:attrName>
                                        </p:attrNameLst>
                                      </p:cBhvr>
                                      <p:to>
                                        <p:strVal val="visible"/>
                                      </p:to>
                                    </p:set>
                                    <p:anim calcmode="lin" valueType="num">
                                      <p:cBhvr>
                                        <p:cTn id="26" dur="1000" fill="hold"/>
                                        <p:tgtEl>
                                          <p:spTgt spid="86021"/>
                                        </p:tgtEl>
                                        <p:attrNameLst>
                                          <p:attrName>ppt_w</p:attrName>
                                        </p:attrNameLst>
                                      </p:cBhvr>
                                      <p:tavLst>
                                        <p:tav tm="0">
                                          <p:val>
                                            <p:fltVal val="0"/>
                                          </p:val>
                                        </p:tav>
                                        <p:tav tm="100000">
                                          <p:val>
                                            <p:strVal val="#ppt_w"/>
                                          </p:val>
                                        </p:tav>
                                      </p:tavLst>
                                    </p:anim>
                                    <p:anim calcmode="lin" valueType="num">
                                      <p:cBhvr>
                                        <p:cTn id="27" dur="1000" fill="hold"/>
                                        <p:tgtEl>
                                          <p:spTgt spid="860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60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5400" smtClean="0">
                <a:cs typeface="+mj-cs"/>
              </a:rPr>
              <a:t>Hello Dolly</a:t>
            </a:r>
          </a:p>
        </p:txBody>
      </p:sp>
      <p:sp>
        <p:nvSpPr>
          <p:cNvPr id="10243" name="Rectangle 3"/>
          <p:cNvSpPr>
            <a:spLocks noGrp="1" noChangeArrowheads="1"/>
          </p:cNvSpPr>
          <p:nvPr>
            <p:ph type="body" idx="1"/>
          </p:nvPr>
        </p:nvSpPr>
        <p:spPr>
          <a:xfrm>
            <a:off x="457200" y="5505450"/>
            <a:ext cx="8229600" cy="1020763"/>
          </a:xfrm>
        </p:spPr>
        <p:txBody>
          <a:bodyPr/>
          <a:lstStyle/>
          <a:p>
            <a:pPr marL="0" indent="0" algn="ctr" eaLnBrk="1" hangingPunct="1">
              <a:spcBef>
                <a:spcPct val="50000"/>
              </a:spcBef>
              <a:buClrTx/>
              <a:buSzTx/>
              <a:buFontTx/>
              <a:buNone/>
              <a:defRPr/>
            </a:pPr>
            <a:r>
              <a:rPr lang="en-US" smtClean="0">
                <a:cs typeface="+mn-cs"/>
              </a:rPr>
              <a:t>She was cloned using a cell taken from a healthy six-year-old sheep </a:t>
            </a:r>
          </a:p>
        </p:txBody>
      </p:sp>
      <p:sp>
        <p:nvSpPr>
          <p:cNvPr id="10245" name="Text Box 5"/>
          <p:cNvSpPr txBox="1">
            <a:spLocks noChangeArrowheads="1"/>
          </p:cNvSpPr>
          <p:nvPr/>
        </p:nvSpPr>
        <p:spPr bwMode="auto">
          <a:xfrm>
            <a:off x="792163" y="4208463"/>
            <a:ext cx="7558087"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a:solidFill>
                  <a:schemeClr val="bg1"/>
                </a:solidFill>
                <a:cs typeface="+mn-cs"/>
              </a:rPr>
              <a:t>July 5, 1996, Dolly was born at the Roslin Institute, Edinburgh, Scotland</a:t>
            </a:r>
          </a:p>
        </p:txBody>
      </p:sp>
      <p:pic>
        <p:nvPicPr>
          <p:cNvPr id="12292" name="Picture 6" descr="le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95600" y="1343025"/>
            <a:ext cx="3438525" cy="25146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5"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89" name="Picture 4" descr="Why Pro-Lif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3238" y="198438"/>
            <a:ext cx="3373437"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223838" y="493713"/>
            <a:ext cx="8920162" cy="938212"/>
          </a:xfrm>
        </p:spPr>
        <p:txBody>
          <a:bodyPr/>
          <a:lstStyle/>
          <a:p>
            <a:pPr eaLnBrk="1" hangingPunct="1">
              <a:spcAft>
                <a:spcPts val="13"/>
              </a:spcAft>
              <a:defRPr/>
            </a:pPr>
            <a:r>
              <a:rPr lang="en-US" smtClean="0">
                <a:cs typeface="+mj-cs"/>
              </a:rPr>
              <a:t>AiG Web Address 00439</a:t>
            </a:r>
          </a:p>
        </p:txBody>
      </p:sp>
      <p:pic>
        <p:nvPicPr>
          <p:cNvPr id="115715" name="Picture 3" descr="Web Address 004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4" name="Text Box 4"/>
          <p:cNvSpPr txBox="1">
            <a:spLocks noChangeArrowheads="1"/>
          </p:cNvSpPr>
          <p:nvPr/>
        </p:nvSpPr>
        <p:spPr bwMode="auto">
          <a:xfrm>
            <a:off x="3705225" y="5106988"/>
            <a:ext cx="4557713"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Over 1,000 Articles by Category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a:t>
            </a:r>
            <a:r>
              <a:rPr lang="en-US" sz="3200" b="1" dirty="0" smtClean="0">
                <a:solidFill>
                  <a:srgbClr val="FFFFFF"/>
                </a:solidFill>
                <a:latin typeface="Arial" charset="0"/>
                <a:ea typeface="ＭＳ Ｐゴシック" charset="0"/>
              </a:rPr>
              <a:t>link </a:t>
            </a:r>
            <a:r>
              <a:rPr lang="en-US" sz="3200" b="1" dirty="0">
                <a:solidFill>
                  <a:srgbClr val="FFFFFF"/>
                </a:solidFill>
                <a:latin typeface="Arial" charset="0"/>
                <a:ea typeface="ＭＳ Ｐゴシック" charset="0"/>
              </a:rPr>
              <a:t>at </a:t>
            </a:r>
            <a:r>
              <a:rPr lang="en-US" sz="3200" b="1" dirty="0" err="1" smtClean="0">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Line 5"/>
          <p:cNvSpPr>
            <a:spLocks noChangeShapeType="1"/>
          </p:cNvSpPr>
          <p:nvPr/>
        </p:nvSpPr>
        <p:spPr bwMode="auto">
          <a:xfrm flipH="1">
            <a:off x="5842000" y="2249488"/>
            <a:ext cx="1554163" cy="1247775"/>
          </a:xfrm>
          <a:prstGeom prst="line">
            <a:avLst/>
          </a:prstGeom>
          <a:noFill/>
          <a:ln w="101600">
            <a:solidFill>
              <a:srgbClr val="FF0000"/>
            </a:solidFill>
            <a:round/>
            <a:headEnd/>
            <a:tailEnd type="triangle" w="med" len="med"/>
          </a:ln>
          <a:effectLst>
            <a:outerShdw blurRad="63500" dist="40161" dir="17306097"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25958" name="Text Box 6"/>
          <p:cNvSpPr txBox="1">
            <a:spLocks noChangeArrowheads="1"/>
          </p:cNvSpPr>
          <p:nvPr/>
        </p:nvSpPr>
        <p:spPr bwMode="auto">
          <a:xfrm>
            <a:off x="7246938" y="1695450"/>
            <a:ext cx="1944687"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solidFill>
                  <a:schemeClr val="bg1"/>
                </a:solidFill>
                <a:cs typeface="+mn-cs"/>
              </a:rPr>
              <a:t>Nucleus</a:t>
            </a:r>
          </a:p>
        </p:txBody>
      </p:sp>
      <p:sp>
        <p:nvSpPr>
          <p:cNvPr id="125959" name="Rectangle 7"/>
          <p:cNvSpPr>
            <a:spLocks noGrp="1" noChangeArrowheads="1"/>
          </p:cNvSpPr>
          <p:nvPr>
            <p:ph type="title"/>
          </p:nvPr>
        </p:nvSpPr>
        <p:spPr/>
        <p:txBody>
          <a:bodyPr/>
          <a:lstStyle/>
          <a:p>
            <a:pPr eaLnBrk="1" hangingPunct="1">
              <a:defRPr/>
            </a:pPr>
            <a:r>
              <a:rPr lang="en-US" sz="5400" smtClean="0">
                <a:cs typeface="+mj-cs"/>
              </a:rPr>
              <a:t>Cloning and the Cell</a:t>
            </a:r>
          </a:p>
        </p:txBody>
      </p:sp>
      <p:sp>
        <p:nvSpPr>
          <p:cNvPr id="125960" name="Text Box 8"/>
          <p:cNvSpPr txBox="1">
            <a:spLocks noChangeArrowheads="1"/>
          </p:cNvSpPr>
          <p:nvPr/>
        </p:nvSpPr>
        <p:spPr bwMode="auto">
          <a:xfrm>
            <a:off x="88900" y="5943600"/>
            <a:ext cx="39624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solidFill>
                  <a:schemeClr val="accent2"/>
                </a:solidFill>
                <a:miter lim="800000"/>
                <a:headEnd/>
                <a:tailEnd/>
              </a14:hiddenLine>
            </a:ext>
          </a:extLst>
        </p:spPr>
        <p:txBody>
          <a:bodyPr>
            <a:spAutoFit/>
          </a:bodyPr>
          <a:lstStyle/>
          <a:p>
            <a:pPr>
              <a:spcBef>
                <a:spcPct val="50000"/>
              </a:spcBef>
              <a:defRPr/>
            </a:pPr>
            <a:r>
              <a:rPr lang="en-US" sz="3600">
                <a:solidFill>
                  <a:srgbClr val="FF9933"/>
                </a:solidFill>
                <a:cs typeface="+mn-cs"/>
              </a:rPr>
              <a:t>Its all about DNA</a:t>
            </a:r>
          </a:p>
        </p:txBody>
      </p:sp>
      <p:grpSp>
        <p:nvGrpSpPr>
          <p:cNvPr id="13317" name="Group 12"/>
          <p:cNvGrpSpPr>
            <a:grpSpLocks/>
          </p:cNvGrpSpPr>
          <p:nvPr/>
        </p:nvGrpSpPr>
        <p:grpSpPr bwMode="auto">
          <a:xfrm>
            <a:off x="261938" y="1333500"/>
            <a:ext cx="7050087" cy="4724400"/>
            <a:chOff x="165" y="840"/>
            <a:chExt cx="4441" cy="2976"/>
          </a:xfrm>
        </p:grpSpPr>
        <p:pic>
          <p:nvPicPr>
            <p:cNvPr id="13319" name="Picture 4" descr="Anatomy of the Animal Cell">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6" y="840"/>
              <a:ext cx="3480" cy="2976"/>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25963" name="Rectangle 11"/>
            <p:cNvSpPr>
              <a:spLocks noChangeArrowheads="1"/>
            </p:cNvSpPr>
            <p:nvPr/>
          </p:nvSpPr>
          <p:spPr bwMode="auto">
            <a:xfrm>
              <a:off x="165" y="841"/>
              <a:ext cx="960" cy="29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pic>
        <p:nvPicPr>
          <p:cNvPr id="125962" name="Picture 10" descr="dna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73675" y="1873250"/>
            <a:ext cx="58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1000"/>
                                  </p:stCondLst>
                                  <p:childTnLst>
                                    <p:set>
                                      <p:cBhvr>
                                        <p:cTn id="6" dur="1" fill="hold">
                                          <p:stCondLst>
                                            <p:cond delay="0"/>
                                          </p:stCondLst>
                                        </p:cTn>
                                        <p:tgtEl>
                                          <p:spTgt spid="125962"/>
                                        </p:tgtEl>
                                        <p:attrNameLst>
                                          <p:attrName>style.visibility</p:attrName>
                                        </p:attrNameLst>
                                      </p:cBhvr>
                                      <p:to>
                                        <p:strVal val="visible"/>
                                      </p:to>
                                    </p:set>
                                    <p:animEffect transition="in" filter="barn(outHorizontal)">
                                      <p:cBhvr>
                                        <p:cTn id="7" dur="500"/>
                                        <p:tgtEl>
                                          <p:spTgt spid="125962"/>
                                        </p:tgtEl>
                                      </p:cBhvr>
                                    </p:animEffect>
                                  </p:childTnLst>
                                </p:cTn>
                              </p:par>
                            </p:childTnLst>
                          </p:cTn>
                        </p:par>
                        <p:par>
                          <p:cTn id="8" fill="hold" nodeType="afterGroup">
                            <p:stCondLst>
                              <p:cond delay="1500"/>
                            </p:stCondLst>
                            <p:childTnLst>
                              <p:par>
                                <p:cTn id="9" presetID="35" presetClass="path" presetSubtype="0" accel="50000" decel="50000" fill="hold" nodeType="afterEffect">
                                  <p:stCondLst>
                                    <p:cond delay="0"/>
                                  </p:stCondLst>
                                  <p:childTnLst>
                                    <p:animMotion origin="layout" path="M -5.55556E-7 2.71676E-6 L -0.47517 2.71676E-6 " pathEditMode="relative" rAng="0" ptsTypes="AA">
                                      <p:cBhvr>
                                        <p:cTn id="10" dur="2000" fill="hold"/>
                                        <p:tgtEl>
                                          <p:spTgt spid="125962"/>
                                        </p:tgtEl>
                                        <p:attrNameLst>
                                          <p:attrName>ppt_x</p:attrName>
                                          <p:attrName>ppt_y</p:attrName>
                                        </p:attrNameLst>
                                      </p:cBhvr>
                                      <p:rCtr x="-23767" y="0"/>
                                    </p:animMotion>
                                  </p:childTnLst>
                                </p:cTn>
                              </p:par>
                            </p:childTnLst>
                          </p:cTn>
                        </p:par>
                        <p:par>
                          <p:cTn id="11" fill="hold" nodeType="afterGroup">
                            <p:stCondLst>
                              <p:cond delay="3500"/>
                            </p:stCondLst>
                            <p:childTnLst>
                              <p:par>
                                <p:cTn id="12" presetID="22" presetClass="entr" presetSubtype="8" fill="hold" grpId="0" nodeType="afterEffect">
                                  <p:stCondLst>
                                    <p:cond delay="0"/>
                                  </p:stCondLst>
                                  <p:childTnLst>
                                    <p:set>
                                      <p:cBhvr>
                                        <p:cTn id="13" dur="1" fill="hold">
                                          <p:stCondLst>
                                            <p:cond delay="0"/>
                                          </p:stCondLst>
                                        </p:cTn>
                                        <p:tgtEl>
                                          <p:spTgt spid="125960"/>
                                        </p:tgtEl>
                                        <p:attrNameLst>
                                          <p:attrName>style.visibility</p:attrName>
                                        </p:attrNameLst>
                                      </p:cBhvr>
                                      <p:to>
                                        <p:strVal val="visible"/>
                                      </p:to>
                                    </p:set>
                                    <p:animEffect transition="in" filter="wipe(left)">
                                      <p:cBhvr>
                                        <p:cTn id="1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8767</TotalTime>
  <Words>5365</Words>
  <Application>Microsoft Macintosh PowerPoint</Application>
  <PresentationFormat>On-screen Show (4:3)</PresentationFormat>
  <Paragraphs>433</Paragraphs>
  <Slides>83</Slides>
  <Notes>32</Notes>
  <HiddenSlides>6</HiddenSlides>
  <MMClips>0</MMClips>
  <ScaleCrop>false</ScaleCrop>
  <HeadingPairs>
    <vt:vector size="4" baseType="variant">
      <vt:variant>
        <vt:lpstr>Theme</vt:lpstr>
      </vt:variant>
      <vt:variant>
        <vt:i4>3</vt:i4>
      </vt:variant>
      <vt:variant>
        <vt:lpstr>Slide Titles</vt:lpstr>
      </vt:variant>
      <vt:variant>
        <vt:i4>83</vt:i4>
      </vt:variant>
    </vt:vector>
  </HeadingPairs>
  <TitlesOfParts>
    <vt:vector size="86" baseType="lpstr">
      <vt:lpstr>Default Design</vt:lpstr>
      <vt:lpstr>1_Default Design</vt:lpstr>
      <vt:lpstr>2_Default Design</vt:lpstr>
      <vt:lpstr>PowerPoint Presentation</vt:lpstr>
      <vt:lpstr>Topics</vt:lpstr>
      <vt:lpstr>PowerPoint Presentation</vt:lpstr>
      <vt:lpstr>PowerPoint Presentation</vt:lpstr>
      <vt:lpstr>PowerPoint Presentation</vt:lpstr>
      <vt:lpstr>What the Bible Teaches</vt:lpstr>
      <vt:lpstr>What Is Cloning?</vt:lpstr>
      <vt:lpstr>Hello Dolly</vt:lpstr>
      <vt:lpstr>Cloning and the Cell</vt:lpstr>
      <vt:lpstr>Cloning Depends on DNA</vt:lpstr>
      <vt:lpstr>Chromosomes</vt:lpstr>
      <vt:lpstr>Chromosomes</vt:lpstr>
      <vt:lpstr>The Making of Dolly</vt:lpstr>
      <vt:lpstr>Good-Bye Dolly</vt:lpstr>
      <vt:lpstr>Telomeres</vt:lpstr>
      <vt:lpstr>Telomere Length Declines</vt:lpstr>
      <vt:lpstr>More on Dolly and Cloning</vt:lpstr>
      <vt:lpstr>Other Cloned Animals</vt:lpstr>
      <vt:lpstr>Other Cloned Animals</vt:lpstr>
      <vt:lpstr>Future Experiments</vt:lpstr>
      <vt:lpstr>Future Experiments</vt:lpstr>
      <vt:lpstr>Future Experiments</vt:lpstr>
      <vt:lpstr>Two Types of Cloning</vt:lpstr>
      <vt:lpstr>Reproductive vs Therapeutic Cloning</vt:lpstr>
      <vt:lpstr>Stem Cells</vt:lpstr>
      <vt:lpstr>Stem Cells</vt:lpstr>
      <vt:lpstr>Embryonic Stem Cells (ESC)</vt:lpstr>
      <vt:lpstr>Adult Stem Cells</vt:lpstr>
      <vt:lpstr>Adult Stem Cells</vt:lpstr>
      <vt:lpstr>Adult Stem Cells</vt:lpstr>
      <vt:lpstr>Adult Stem Cells</vt:lpstr>
      <vt:lpstr>Adult Stem Cells</vt:lpstr>
      <vt:lpstr>Adult Stem Cells</vt:lpstr>
      <vt:lpstr>Adult Stem Cells</vt:lpstr>
      <vt:lpstr>What About ESCs?</vt:lpstr>
      <vt:lpstr>What About ESCs?</vt:lpstr>
      <vt:lpstr>Embryonic Stem Cells</vt:lpstr>
      <vt:lpstr>The Media and Hollywood</vt:lpstr>
      <vt:lpstr>PowerPoint Presentation</vt:lpstr>
      <vt:lpstr>Stem Cell Conclusion</vt:lpstr>
      <vt:lpstr>PowerPoint Presentation</vt:lpstr>
      <vt:lpstr>Unreported Results of Cloning</vt:lpstr>
      <vt:lpstr>Cloning</vt:lpstr>
      <vt:lpstr>Human Cloning</vt:lpstr>
      <vt:lpstr>Something New: Telomerase</vt:lpstr>
      <vt:lpstr>Something New: Telomerase</vt:lpstr>
      <vt:lpstr>Something New: Telomerase</vt:lpstr>
      <vt:lpstr>Telomerase</vt:lpstr>
      <vt:lpstr>Telomerase</vt:lpstr>
      <vt:lpstr>Cloning and Life</vt:lpstr>
      <vt:lpstr>The Human Baby</vt:lpstr>
      <vt:lpstr>The Human Baby</vt:lpstr>
      <vt:lpstr>PowerPoint Presentation</vt:lpstr>
      <vt:lpstr>PowerPoint Presentation</vt:lpstr>
      <vt:lpstr>PowerPoint Presentation</vt:lpstr>
      <vt:lpstr>When Does Life Begin?</vt:lpstr>
      <vt:lpstr>When Does Life Begin?</vt:lpstr>
      <vt:lpstr>When Does Life Begin?</vt:lpstr>
      <vt:lpstr>The Bible and Life</vt:lpstr>
      <vt:lpstr>The Bible and Life</vt:lpstr>
      <vt:lpstr>The Bible and Life</vt:lpstr>
      <vt:lpstr>The Bible and Cloning</vt:lpstr>
      <vt:lpstr>21 Weeks in the Womb </vt:lpstr>
      <vt:lpstr>21 Weeks in the Womb</vt:lpstr>
      <vt:lpstr>Created With Worth</vt:lpstr>
      <vt:lpstr>The Unborn and God</vt:lpstr>
      <vt:lpstr>Destruction of Human Life</vt:lpstr>
      <vt:lpstr>Herod Kills the Children</vt:lpstr>
      <vt:lpstr>PowerPoint Presentation</vt:lpstr>
      <vt:lpstr>Babies Are Human</vt:lpstr>
      <vt:lpstr>PowerPoint Presentation</vt:lpstr>
      <vt:lpstr>Cloning and Life</vt:lpstr>
      <vt:lpstr>Cloning Humans</vt:lpstr>
      <vt:lpstr>Human Cloning</vt:lpstr>
      <vt:lpstr>Results of Cloning</vt:lpstr>
      <vt:lpstr>Cloning and Life</vt:lpstr>
      <vt:lpstr>The Results of Evolution Teaching</vt:lpstr>
      <vt:lpstr>One Blood – One Race</vt:lpstr>
      <vt:lpstr>Conclusion</vt:lpstr>
      <vt:lpstr>PowerPoint Presentation</vt:lpstr>
      <vt:lpstr>AiG Web Address 00439</vt:lpstr>
      <vt:lpstr>Black</vt:lpstr>
      <vt:lpstr>Creation link at BibleStudyDownloads.org</vt:lpstr>
    </vt:vector>
  </TitlesOfParts>
  <Company> Training ETC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Riddle</dc:creator>
  <cp:lastModifiedBy>Rick Griffith</cp:lastModifiedBy>
  <cp:revision>647</cp:revision>
  <dcterms:created xsi:type="dcterms:W3CDTF">2003-04-14T14:24:05Z</dcterms:created>
  <dcterms:modified xsi:type="dcterms:W3CDTF">2016-10-01T03:11:51Z</dcterms:modified>
</cp:coreProperties>
</file>